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5143500" cx="9144000"/>
  <p:notesSz cx="6858000" cy="9144000"/>
  <p:embeddedFontLst>
    <p:embeddedFont>
      <p:font typeface="Montserrat SemiBold"/>
      <p:regular r:id="rId34"/>
      <p:bold r:id="rId35"/>
      <p:italic r:id="rId36"/>
      <p:boldItalic r:id="rId37"/>
    </p:embeddedFont>
    <p:embeddedFont>
      <p:font typeface="Montserrat Light"/>
      <p:regular r:id="rId38"/>
      <p:bold r:id="rId39"/>
      <p:italic r:id="rId40"/>
      <p:boldItalic r:id="rId41"/>
    </p:embeddedFont>
    <p:embeddedFont>
      <p:font typeface="Quicksand"/>
      <p:regular r:id="rId42"/>
      <p:bold r:id="rId43"/>
    </p:embeddedFont>
    <p:embeddedFont>
      <p:font typeface="Roboto Mono"/>
      <p:regular r:id="rId44"/>
      <p:bold r:id="rId45"/>
      <p:italic r:id="rId46"/>
      <p:boldItalic r:id="rId47"/>
    </p:embeddedFont>
    <p:embeddedFont>
      <p:font typeface="Quicksand Medium"/>
      <p:regular r:id="rId48"/>
      <p:bold r:id="rId4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Light-italic.fntdata"/><Relationship Id="rId42" Type="http://schemas.openxmlformats.org/officeDocument/2006/relationships/font" Target="fonts/Quicksand-regular.fntdata"/><Relationship Id="rId41" Type="http://schemas.openxmlformats.org/officeDocument/2006/relationships/font" Target="fonts/MontserratLight-boldItalic.fntdata"/><Relationship Id="rId44" Type="http://schemas.openxmlformats.org/officeDocument/2006/relationships/font" Target="fonts/RobotoMono-regular.fntdata"/><Relationship Id="rId43" Type="http://schemas.openxmlformats.org/officeDocument/2006/relationships/font" Target="fonts/Quicksand-bold.fntdata"/><Relationship Id="rId46" Type="http://schemas.openxmlformats.org/officeDocument/2006/relationships/font" Target="fonts/RobotoMono-italic.fntdata"/><Relationship Id="rId45" Type="http://schemas.openxmlformats.org/officeDocument/2006/relationships/font" Target="fonts/RobotoMono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QuicksandMedium-regular.fntdata"/><Relationship Id="rId47" Type="http://schemas.openxmlformats.org/officeDocument/2006/relationships/font" Target="fonts/RobotoMono-boldItalic.fntdata"/><Relationship Id="rId49" Type="http://schemas.openxmlformats.org/officeDocument/2006/relationships/font" Target="fonts/QuicksandMedium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font" Target="fonts/MontserratSemiBold-bold.fntdata"/><Relationship Id="rId34" Type="http://schemas.openxmlformats.org/officeDocument/2006/relationships/font" Target="fonts/MontserratSemiBold-regular.fntdata"/><Relationship Id="rId37" Type="http://schemas.openxmlformats.org/officeDocument/2006/relationships/font" Target="fonts/MontserratSemiBold-boldItalic.fntdata"/><Relationship Id="rId36" Type="http://schemas.openxmlformats.org/officeDocument/2006/relationships/font" Target="fonts/MontserratSemiBold-italic.fntdata"/><Relationship Id="rId39" Type="http://schemas.openxmlformats.org/officeDocument/2006/relationships/font" Target="fonts/MontserratLight-bold.fntdata"/><Relationship Id="rId38" Type="http://schemas.openxmlformats.org/officeDocument/2006/relationships/font" Target="fonts/MontserratLight-regular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the-cc.io/curriculum" TargetMode="External"/><Relationship Id="rId3" Type="http://schemas.openxmlformats.org/officeDocument/2006/relationships/hyperlink" Target="https://www.raspberrypi.org/" TargetMode="External"/><Relationship Id="rId4" Type="http://schemas.openxmlformats.org/officeDocument/2006/relationships/hyperlink" Target="https://www.raspberrypi.org/" TargetMode="External"/><Relationship Id="rId5" Type="http://schemas.openxmlformats.org/officeDocument/2006/relationships/hyperlink" Target="https://creativecommons.org/licenses/by-nc-sa/4.0/" TargetMode="Externa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pixabay.com/vectors/person-individually-alone-icon-1824147/" TargetMode="Externa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pixabay.com/photos/pizza-food-italian-baked-cheese-3007395/" TargetMode="Externa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Last updated: 05-11-20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666666"/>
                </a:solidFill>
                <a:latin typeface="Quicksand"/>
                <a:ea typeface="Quicksand"/>
                <a:cs typeface="Quicksand"/>
                <a:sym typeface="Quicksand"/>
              </a:rPr>
              <a:t>Resources are updated regularly - the latest version is available at: </a:t>
            </a:r>
            <a:r>
              <a:rPr lang="en-GB" sz="1000" u="sng">
                <a:solidFill>
                  <a:srgbClr val="0000FF"/>
                </a:solidFill>
                <a:latin typeface="Quicksand"/>
                <a:ea typeface="Quicksand"/>
                <a:cs typeface="Quicksand"/>
                <a:sym typeface="Quicksand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the-cc.io/curriculum</a:t>
            </a:r>
            <a:r>
              <a:rPr lang="en-GB" sz="1000">
                <a:solidFill>
                  <a:srgbClr val="666666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endParaRPr sz="1000">
              <a:solidFill>
                <a:srgbClr val="666666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666666"/>
                </a:solidFill>
                <a:latin typeface="Quicksand"/>
                <a:ea typeface="Quicksand"/>
                <a:cs typeface="Quicksand"/>
                <a:sym typeface="Quicksand"/>
              </a:rPr>
              <a:t>This resource is licensed by the</a:t>
            </a:r>
            <a:r>
              <a:rPr lang="en-GB" sz="1000">
                <a:solidFill>
                  <a:srgbClr val="666666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-GB" sz="1000" u="sng">
                <a:solidFill>
                  <a:srgbClr val="1155CC"/>
                </a:solidFill>
                <a:latin typeface="Quicksand"/>
                <a:ea typeface="Quicksand"/>
                <a:cs typeface="Quicksand"/>
                <a:sym typeface="Quicksand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Raspberry Pi Foundation</a:t>
            </a:r>
            <a:r>
              <a:rPr lang="en-GB" sz="1000">
                <a:solidFill>
                  <a:srgbClr val="666666"/>
                </a:solidFill>
                <a:latin typeface="Quicksand"/>
                <a:ea typeface="Quicksand"/>
                <a:cs typeface="Quicksand"/>
                <a:sym typeface="Quicksand"/>
              </a:rPr>
              <a:t> under a Creative Commons Attribution-NonCommercial-ShareAlike 4.0 International license. To view a copy of this license, visit, see </a:t>
            </a:r>
            <a:r>
              <a:rPr lang="en-GB" sz="1000" u="sng">
                <a:solidFill>
                  <a:srgbClr val="1155CC"/>
                </a:solidFill>
                <a:latin typeface="Quicksand"/>
                <a:ea typeface="Quicksand"/>
                <a:cs typeface="Quicksand"/>
                <a:sym typeface="Quicksand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creativecommons.org/licenses/by-nc-sa/4.0/</a:t>
            </a:r>
            <a:r>
              <a:rPr lang="en-GB" sz="1000">
                <a:solidFill>
                  <a:srgbClr val="666666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endParaRPr sz="900">
              <a:solidFill>
                <a:srgbClr val="666666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8641d21a27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8641d21a27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7686d4d112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7686d4d112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8641d21a27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8641d21a27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7686d4d11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7686d4d11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7686d4d112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7686d4d112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7686d4d112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7686d4d112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7686d4d112_0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7686d4d112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If you are typing this directly into the shell, then the print is no longer needed and it will be quicker to show more examples. 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7686d4d112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7686d4d112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7686d4d112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7686d4d112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768a7e621c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768a7e621c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Person icon source: </a:t>
            </a:r>
            <a:r>
              <a:rPr lang="en-GB" sz="10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2"/>
              </a:rPr>
              <a:t>https://pixabay.com/vectors/person-individually-alone-icon-1824147/</a:t>
            </a: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 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7686d4d112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7686d4d112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76c3c7ba57_2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76c3c7ba57_2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76c3c7ba57_2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76c3c7ba57_2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76c3c7ba5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76c3c7ba5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76c3c7ba57_2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76c3c7ba57_2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76c3c7ba57_2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76c3c7ba57_2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768a7e621c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768a7e621c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768a7e621c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768a7e621c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Image source: </a:t>
            </a:r>
            <a:r>
              <a:rPr lang="en-GB" sz="10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2"/>
              </a:rPr>
              <a:t>https://pixabay.com/photos/pizza-food-italian-baked-cheese-3007395/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768a7e621c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768a7e621c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7686d4d112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7686d4d112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7686d4d112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7686d4d112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8641d21a2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8641d21a2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7686d4d112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7686d4d112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7686d4d112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7686d4d112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8641d21a27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8641d21a27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8641d21a27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8641d21a27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7686d4d112_0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7686d4d112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3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6840000" y="0"/>
            <a:ext cx="19611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1" name="Google Shape;11;p2"/>
          <p:cNvSpPr txBox="1"/>
          <p:nvPr>
            <p:ph type="title"/>
          </p:nvPr>
        </p:nvSpPr>
        <p:spPr>
          <a:xfrm>
            <a:off x="526875" y="576775"/>
            <a:ext cx="8095800" cy="20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" name="Google Shape;12;p2"/>
          <p:cNvSpPr txBox="1"/>
          <p:nvPr>
            <p:ph idx="2" type="subTitle"/>
          </p:nvPr>
        </p:nvSpPr>
        <p:spPr>
          <a:xfrm>
            <a:off x="532725" y="2665400"/>
            <a:ext cx="8095800" cy="73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55500" y="4491500"/>
            <a:ext cx="1407075" cy="42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ext">
  <p:cSld name="TITLE_4_1_1_1_1_1_1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/>
          <p:nvPr>
            <p:ph type="title"/>
          </p:nvPr>
        </p:nvSpPr>
        <p:spPr>
          <a:xfrm>
            <a:off x="310900" y="319600"/>
            <a:ext cx="8521200" cy="450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600"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2" name="Google Shape;62;p11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3" name="Google Shape;63;p11"/>
          <p:cNvSpPr txBox="1"/>
          <p:nvPr>
            <p:ph idx="1" type="subTitle"/>
          </p:nvPr>
        </p:nvSpPr>
        <p:spPr>
          <a:xfrm>
            <a:off x="6840000" y="0"/>
            <a:ext cx="19623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ives / Questions / Lists">
  <p:cSld name="TITLE_4_1_1_1_2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idx="1" type="body"/>
          </p:nvPr>
        </p:nvSpPr>
        <p:spPr>
          <a:xfrm>
            <a:off x="310900" y="1017725"/>
            <a:ext cx="8522100" cy="3811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" name="Google Shape;18;p3"/>
          <p:cNvSpPr txBox="1"/>
          <p:nvPr>
            <p:ph idx="2" type="subTitle"/>
          </p:nvPr>
        </p:nvSpPr>
        <p:spPr>
          <a:xfrm>
            <a:off x="6840000" y="0"/>
            <a:ext cx="19611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and text under (with heading)">
  <p:cSld name="TITLE_4_1_1_2_1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0900" y="1017725"/>
            <a:ext cx="8521200" cy="3097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1" name="Google Shape;21;p4"/>
          <p:cNvSpPr txBox="1"/>
          <p:nvPr>
            <p:ph idx="2" type="body"/>
          </p:nvPr>
        </p:nvSpPr>
        <p:spPr>
          <a:xfrm>
            <a:off x="310900" y="4117599"/>
            <a:ext cx="8521200" cy="69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" name="Google Shape;24;p4"/>
          <p:cNvSpPr txBox="1"/>
          <p:nvPr>
            <p:ph idx="3" type="subTitle"/>
          </p:nvPr>
        </p:nvSpPr>
        <p:spPr>
          <a:xfrm>
            <a:off x="6840000" y="0"/>
            <a:ext cx="19608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and text under (no heading)">
  <p:cSld name="TITLE_4_1_1_1_4_1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0900" y="472000"/>
            <a:ext cx="8521200" cy="37953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310900" y="4282175"/>
            <a:ext cx="8521200" cy="54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subTitle"/>
          </p:nvPr>
        </p:nvSpPr>
        <p:spPr>
          <a:xfrm>
            <a:off x="6840000" y="0"/>
            <a:ext cx="19608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(no text under)">
  <p:cSld name="TITLE_4_1_1_1_3_2_1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idx="1" type="body"/>
          </p:nvPr>
        </p:nvSpPr>
        <p:spPr>
          <a:xfrm>
            <a:off x="310900" y="1017725"/>
            <a:ext cx="8521200" cy="3811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3" name="Google Shape;33;p6"/>
          <p:cNvSpPr txBox="1"/>
          <p:nvPr>
            <p:ph type="title"/>
          </p:nvPr>
        </p:nvSpPr>
        <p:spPr>
          <a:xfrm>
            <a:off x="310900" y="307424"/>
            <a:ext cx="8521200" cy="70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2" type="subTitle"/>
          </p:nvPr>
        </p:nvSpPr>
        <p:spPr>
          <a:xfrm>
            <a:off x="6840000" y="0"/>
            <a:ext cx="19605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or Images side by side">
  <p:cSld name="TITLE_4_1_1_1_3_1_1_1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/>
          <p:nvPr>
            <p:ph idx="1" type="body"/>
          </p:nvPr>
        </p:nvSpPr>
        <p:spPr>
          <a:xfrm>
            <a:off x="310900" y="1017724"/>
            <a:ext cx="4096500" cy="3659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8" name="Google Shape;38;p7"/>
          <p:cNvSpPr txBox="1"/>
          <p:nvPr>
            <p:ph idx="2" type="body"/>
          </p:nvPr>
        </p:nvSpPr>
        <p:spPr>
          <a:xfrm>
            <a:off x="4736600" y="1017700"/>
            <a:ext cx="4096500" cy="3659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3" type="subTitle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or Images 2:1">
  <p:cSld name="TITLE_4_1_1_1_3_1_1_1_1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idx="1" type="body"/>
          </p:nvPr>
        </p:nvSpPr>
        <p:spPr>
          <a:xfrm>
            <a:off x="310900" y="1017724"/>
            <a:ext cx="5580000" cy="3659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3" name="Google Shape;43;p8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5" name="Google Shape;45;p8"/>
          <p:cNvSpPr txBox="1"/>
          <p:nvPr>
            <p:ph idx="2" type="body"/>
          </p:nvPr>
        </p:nvSpPr>
        <p:spPr>
          <a:xfrm>
            <a:off x="6041575" y="1017700"/>
            <a:ext cx="2791800" cy="3659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6" name="Google Shape;46;p8"/>
          <p:cNvSpPr txBox="1"/>
          <p:nvPr>
            <p:ph idx="3" type="subTitle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or Images 1:2">
  <p:cSld name="TITLE_4_1_1_1_3_1_1_1_1_1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/>
          <p:nvPr>
            <p:ph idx="1" type="body"/>
          </p:nvPr>
        </p:nvSpPr>
        <p:spPr>
          <a:xfrm>
            <a:off x="310900" y="1017724"/>
            <a:ext cx="2790000" cy="3659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9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1" name="Google Shape;51;p9"/>
          <p:cNvSpPr txBox="1"/>
          <p:nvPr>
            <p:ph idx="2" type="body"/>
          </p:nvPr>
        </p:nvSpPr>
        <p:spPr>
          <a:xfrm>
            <a:off x="3253475" y="1017700"/>
            <a:ext cx="5579400" cy="3659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3" type="subTitle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or Images 1:1:1">
  <p:cSld name="TITLE_4_1_1_1_3_1_1_1_1_1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310900" y="1017724"/>
            <a:ext cx="2700000" cy="3659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5" name="Google Shape;55;p10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3253475" y="1017700"/>
            <a:ext cx="2700000" cy="3659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8" name="Google Shape;58;p10"/>
          <p:cNvSpPr txBox="1"/>
          <p:nvPr>
            <p:ph idx="3" type="subTitle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4" type="body"/>
          </p:nvPr>
        </p:nvSpPr>
        <p:spPr>
          <a:xfrm>
            <a:off x="6149075" y="1017700"/>
            <a:ext cx="2700000" cy="3659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0900" y="310900"/>
            <a:ext cx="8521500" cy="70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Quicksand"/>
              <a:buNone/>
              <a:defRPr b="1" sz="2800">
                <a:solidFill>
                  <a:schemeClr val="accent6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0900" y="1017725"/>
            <a:ext cx="8521500" cy="38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"/>
              <a:buChar char="●"/>
              <a:defRPr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 algn="ctr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rtl="0" algn="ctr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rtl="0" algn="ctr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rtl="0" algn="ctr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rtl="0" algn="ctr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rtl="0" algn="ctr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rtl="0" algn="ctr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rtl="0" algn="ctr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196">
          <p15:clr>
            <a:srgbClr val="EA4335"/>
          </p15:clr>
        </p15:guide>
        <p15:guide id="2" orient="horz" pos="196">
          <p15:clr>
            <a:srgbClr val="EA4335"/>
          </p15:clr>
        </p15:guide>
        <p15:guide id="3" orient="horz" pos="641">
          <p15:clr>
            <a:srgbClr val="EA4335"/>
          </p15:clr>
        </p15:guide>
        <p15:guide id="4" pos="2776">
          <p15:clr>
            <a:srgbClr val="EA4335"/>
          </p15:clr>
        </p15:guide>
        <p15:guide id="5" orient="horz" pos="812">
          <p15:clr>
            <a:srgbClr val="EA4335"/>
          </p15:clr>
        </p15:guide>
        <p15:guide id="6" pos="2984">
          <p15:clr>
            <a:srgbClr val="EA4335"/>
          </p15:clr>
        </p15:guide>
        <p15:guide id="7" pos="5564">
          <p15:clr>
            <a:srgbClr val="EA4335"/>
          </p15:clr>
        </p15:guide>
        <p15:guide id="8" orient="horz" pos="2592">
          <p15:clr>
            <a:srgbClr val="EA4335"/>
          </p15:clr>
        </p15:guide>
        <p15:guide id="9" pos="2448">
          <p15:clr>
            <a:srgbClr val="EA4335"/>
          </p15:clr>
        </p15:guide>
        <p15:guide id="10" pos="3312">
          <p15:clr>
            <a:srgbClr val="EA4335"/>
          </p15:clr>
        </p15:guide>
        <p15:guide id="11" orient="horz" pos="3041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/>
          <p:nvPr>
            <p:ph type="title"/>
          </p:nvPr>
        </p:nvSpPr>
        <p:spPr>
          <a:xfrm>
            <a:off x="526875" y="576775"/>
            <a:ext cx="8095800" cy="20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Lesson 7: Arithmetic expressions</a:t>
            </a:r>
            <a:endParaRPr/>
          </a:p>
        </p:txBody>
      </p:sp>
      <p:sp>
        <p:nvSpPr>
          <p:cNvPr id="69" name="Google Shape;69;p12"/>
          <p:cNvSpPr txBox="1"/>
          <p:nvPr>
            <p:ph idx="2" type="subTitle"/>
          </p:nvPr>
        </p:nvSpPr>
        <p:spPr>
          <a:xfrm>
            <a:off x="532725" y="2665400"/>
            <a:ext cx="8095800" cy="73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KS4 - Programming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1"/>
          <p:cNvSpPr txBox="1"/>
          <p:nvPr>
            <p:ph idx="1" type="body"/>
          </p:nvPr>
        </p:nvSpPr>
        <p:spPr>
          <a:xfrm>
            <a:off x="310900" y="1017724"/>
            <a:ext cx="40965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10-2+</a:t>
            </a:r>
            <a:r>
              <a:rPr lang="en-GB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2*5</a:t>
            </a:r>
            <a:endParaRPr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10-2</a:t>
            </a:r>
            <a:r>
              <a:rPr lang="en-GB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+</a:t>
            </a:r>
            <a:r>
              <a:rPr lang="en-GB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10</a:t>
            </a:r>
            <a:endParaRPr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-GB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8</a:t>
            </a:r>
            <a:r>
              <a:rPr lang="en-GB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+10</a:t>
            </a:r>
            <a:endParaRPr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99" name="Google Shape;199;p21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BIDMAS</a:t>
            </a:r>
            <a:endParaRPr/>
          </a:p>
        </p:txBody>
      </p:sp>
      <p:sp>
        <p:nvSpPr>
          <p:cNvPr id="200" name="Google Shape;200;p21"/>
          <p:cNvSpPr txBox="1"/>
          <p:nvPr>
            <p:ph idx="2" type="body"/>
          </p:nvPr>
        </p:nvSpPr>
        <p:spPr>
          <a:xfrm>
            <a:off x="4736600" y="1017700"/>
            <a:ext cx="40965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B7B7B7"/>
                </a:solidFill>
              </a:rPr>
              <a:t>BIDM</a:t>
            </a:r>
            <a:r>
              <a:rPr b="1" lang="en-GB"/>
              <a:t>AS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Add and subtract should be read from left to right. If the subtract appears first, then this should be carried out first.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10-2 is 8</a:t>
            </a:r>
            <a:endParaRPr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01" name="Google Shape;201;p21"/>
          <p:cNvSpPr txBox="1"/>
          <p:nvPr>
            <p:ph idx="3" type="subTitle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Starter activity</a:t>
            </a:r>
            <a:endParaRPr/>
          </a:p>
        </p:txBody>
      </p:sp>
      <p:grpSp>
        <p:nvGrpSpPr>
          <p:cNvPr id="202" name="Google Shape;202;p21"/>
          <p:cNvGrpSpPr/>
          <p:nvPr/>
        </p:nvGrpSpPr>
        <p:grpSpPr>
          <a:xfrm>
            <a:off x="2664050" y="1722775"/>
            <a:ext cx="1644300" cy="1422000"/>
            <a:chOff x="4938325" y="1149750"/>
            <a:chExt cx="3288600" cy="2844000"/>
          </a:xfrm>
        </p:grpSpPr>
        <p:sp>
          <p:nvSpPr>
            <p:cNvPr id="203" name="Google Shape;203;p21"/>
            <p:cNvSpPr/>
            <p:nvPr/>
          </p:nvSpPr>
          <p:spPr>
            <a:xfrm>
              <a:off x="4938325" y="1149750"/>
              <a:ext cx="3288600" cy="2844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04" name="Google Shape;204;p21"/>
            <p:cNvCxnSpPr/>
            <p:nvPr/>
          </p:nvCxnSpPr>
          <p:spPr>
            <a:xfrm>
              <a:off x="6134000" y="1938550"/>
              <a:ext cx="9057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5" name="Google Shape;205;p21"/>
            <p:cNvCxnSpPr>
              <a:stCxn id="203" idx="1"/>
              <a:endCxn id="203" idx="5"/>
            </p:cNvCxnSpPr>
            <p:nvPr/>
          </p:nvCxnSpPr>
          <p:spPr>
            <a:xfrm>
              <a:off x="5760475" y="2571750"/>
              <a:ext cx="16443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6" name="Google Shape;206;p21"/>
            <p:cNvCxnSpPr/>
            <p:nvPr/>
          </p:nvCxnSpPr>
          <p:spPr>
            <a:xfrm>
              <a:off x="5355750" y="3282775"/>
              <a:ext cx="24621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07" name="Google Shape;207;p21"/>
            <p:cNvSpPr txBox="1"/>
            <p:nvPr/>
          </p:nvSpPr>
          <p:spPr>
            <a:xfrm>
              <a:off x="6179979" y="1259750"/>
              <a:ext cx="799800" cy="44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rgbClr val="999999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()</a:t>
              </a:r>
              <a:endParaRPr sz="12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  <p:sp>
          <p:nvSpPr>
            <p:cNvPr id="208" name="Google Shape;208;p21"/>
            <p:cNvSpPr txBox="1"/>
            <p:nvPr/>
          </p:nvSpPr>
          <p:spPr>
            <a:xfrm>
              <a:off x="6200681" y="1931875"/>
              <a:ext cx="799800" cy="44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rgbClr val="999999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4</a:t>
              </a:r>
              <a:r>
                <a:rPr baseline="30000" lang="en-GB" sz="1200">
                  <a:solidFill>
                    <a:srgbClr val="999999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2</a:t>
              </a:r>
              <a:endParaRPr baseline="30000" sz="12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  <p:sp>
          <p:nvSpPr>
            <p:cNvPr id="209" name="Google Shape;209;p21"/>
            <p:cNvSpPr txBox="1"/>
            <p:nvPr/>
          </p:nvSpPr>
          <p:spPr>
            <a:xfrm>
              <a:off x="5355775" y="2632288"/>
              <a:ext cx="2387100" cy="44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rgbClr val="999999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/     *</a:t>
              </a:r>
              <a:endParaRPr baseline="30000" sz="12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  <p:sp>
          <p:nvSpPr>
            <p:cNvPr id="210" name="Google Shape;210;p21"/>
            <p:cNvSpPr txBox="1"/>
            <p:nvPr/>
          </p:nvSpPr>
          <p:spPr>
            <a:xfrm>
              <a:off x="5355775" y="3350701"/>
              <a:ext cx="2387100" cy="44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latin typeface="Roboto Mono"/>
                  <a:ea typeface="Roboto Mono"/>
                  <a:cs typeface="Roboto Mono"/>
                  <a:sym typeface="Roboto Mono"/>
                </a:rPr>
                <a:t>+     </a:t>
              </a:r>
              <a:r>
                <a:rPr lang="en-GB" sz="1200">
                  <a:solidFill>
                    <a:srgbClr val="999999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-</a:t>
              </a:r>
              <a:endParaRPr baseline="30000" sz="12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2"/>
          <p:cNvSpPr txBox="1"/>
          <p:nvPr>
            <p:ph idx="1" type="body"/>
          </p:nvPr>
        </p:nvSpPr>
        <p:spPr>
          <a:xfrm>
            <a:off x="310900" y="1017724"/>
            <a:ext cx="40965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10-2+</a:t>
            </a:r>
            <a:r>
              <a:rPr lang="en-GB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2*5</a:t>
            </a:r>
            <a:endParaRPr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10-2+</a:t>
            </a:r>
            <a:r>
              <a:rPr lang="en-GB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10</a:t>
            </a:r>
            <a:endParaRPr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-GB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8</a:t>
            </a:r>
            <a:r>
              <a:rPr b="1" lang="en-GB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+10</a:t>
            </a:r>
            <a:endParaRPr b="1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16" name="Google Shape;216;p22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BIDMAS</a:t>
            </a:r>
            <a:endParaRPr/>
          </a:p>
        </p:txBody>
      </p:sp>
      <p:sp>
        <p:nvSpPr>
          <p:cNvPr id="217" name="Google Shape;217;p22"/>
          <p:cNvSpPr txBox="1"/>
          <p:nvPr>
            <p:ph idx="2" type="body"/>
          </p:nvPr>
        </p:nvSpPr>
        <p:spPr>
          <a:xfrm>
            <a:off x="4736600" y="1017700"/>
            <a:ext cx="40965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B7B7B7"/>
                </a:solidFill>
              </a:rPr>
              <a:t>BIDM</a:t>
            </a:r>
            <a:r>
              <a:rPr b="1" lang="en-GB"/>
              <a:t>A</a:t>
            </a:r>
            <a:r>
              <a:rPr b="1" lang="en-GB">
                <a:solidFill>
                  <a:srgbClr val="B7B7B7"/>
                </a:solidFill>
              </a:rPr>
              <a:t>S</a:t>
            </a:r>
            <a:endParaRPr b="1">
              <a:solidFill>
                <a:srgbClr val="B7B7B7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Finally, you are left with one </a:t>
            </a:r>
            <a:r>
              <a:rPr b="1" lang="en-GB"/>
              <a:t>operator </a:t>
            </a:r>
            <a:r>
              <a:rPr lang="en-GB"/>
              <a:t>and perform this final calculation.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8 + 10 is 18</a:t>
            </a:r>
            <a:endParaRPr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18" name="Google Shape;218;p22"/>
          <p:cNvSpPr txBox="1"/>
          <p:nvPr>
            <p:ph idx="3" type="subTitle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Starter activity</a:t>
            </a:r>
            <a:endParaRPr/>
          </a:p>
        </p:txBody>
      </p:sp>
      <p:grpSp>
        <p:nvGrpSpPr>
          <p:cNvPr id="219" name="Google Shape;219;p22"/>
          <p:cNvGrpSpPr/>
          <p:nvPr/>
        </p:nvGrpSpPr>
        <p:grpSpPr>
          <a:xfrm>
            <a:off x="2664050" y="1722775"/>
            <a:ext cx="1644300" cy="1422000"/>
            <a:chOff x="4938325" y="1149750"/>
            <a:chExt cx="3288600" cy="2844000"/>
          </a:xfrm>
        </p:grpSpPr>
        <p:sp>
          <p:nvSpPr>
            <p:cNvPr id="220" name="Google Shape;220;p22"/>
            <p:cNvSpPr/>
            <p:nvPr/>
          </p:nvSpPr>
          <p:spPr>
            <a:xfrm>
              <a:off x="4938325" y="1149750"/>
              <a:ext cx="3288600" cy="2844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21" name="Google Shape;221;p22"/>
            <p:cNvCxnSpPr/>
            <p:nvPr/>
          </p:nvCxnSpPr>
          <p:spPr>
            <a:xfrm>
              <a:off x="6134000" y="1938550"/>
              <a:ext cx="9057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2" name="Google Shape;222;p22"/>
            <p:cNvCxnSpPr>
              <a:stCxn id="220" idx="1"/>
              <a:endCxn id="220" idx="5"/>
            </p:cNvCxnSpPr>
            <p:nvPr/>
          </p:nvCxnSpPr>
          <p:spPr>
            <a:xfrm>
              <a:off x="5760475" y="2571750"/>
              <a:ext cx="16443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3" name="Google Shape;223;p22"/>
            <p:cNvCxnSpPr/>
            <p:nvPr/>
          </p:nvCxnSpPr>
          <p:spPr>
            <a:xfrm>
              <a:off x="5355750" y="3282775"/>
              <a:ext cx="24621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24" name="Google Shape;224;p22"/>
            <p:cNvSpPr txBox="1"/>
            <p:nvPr/>
          </p:nvSpPr>
          <p:spPr>
            <a:xfrm>
              <a:off x="6179979" y="1259750"/>
              <a:ext cx="799800" cy="44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rgbClr val="999999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()</a:t>
              </a:r>
              <a:endParaRPr sz="12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  <p:sp>
          <p:nvSpPr>
            <p:cNvPr id="225" name="Google Shape;225;p22"/>
            <p:cNvSpPr txBox="1"/>
            <p:nvPr/>
          </p:nvSpPr>
          <p:spPr>
            <a:xfrm>
              <a:off x="6200681" y="1931875"/>
              <a:ext cx="799800" cy="44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rgbClr val="999999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4</a:t>
              </a:r>
              <a:r>
                <a:rPr baseline="30000" lang="en-GB" sz="1200">
                  <a:solidFill>
                    <a:srgbClr val="999999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2</a:t>
              </a:r>
              <a:endParaRPr baseline="30000" sz="12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  <p:sp>
          <p:nvSpPr>
            <p:cNvPr id="226" name="Google Shape;226;p22"/>
            <p:cNvSpPr txBox="1"/>
            <p:nvPr/>
          </p:nvSpPr>
          <p:spPr>
            <a:xfrm>
              <a:off x="5355775" y="2632288"/>
              <a:ext cx="2387100" cy="44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rgbClr val="999999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/     *</a:t>
              </a:r>
              <a:endParaRPr baseline="30000" sz="12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  <p:sp>
          <p:nvSpPr>
            <p:cNvPr id="227" name="Google Shape;227;p22"/>
            <p:cNvSpPr txBox="1"/>
            <p:nvPr/>
          </p:nvSpPr>
          <p:spPr>
            <a:xfrm>
              <a:off x="5355775" y="3350701"/>
              <a:ext cx="2387100" cy="44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latin typeface="Roboto Mono"/>
                  <a:ea typeface="Roboto Mono"/>
                  <a:cs typeface="Roboto Mono"/>
                  <a:sym typeface="Roboto Mono"/>
                </a:rPr>
                <a:t>+     </a:t>
              </a:r>
              <a:r>
                <a:rPr lang="en-GB" sz="1200">
                  <a:solidFill>
                    <a:srgbClr val="999999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-</a:t>
              </a:r>
              <a:endParaRPr baseline="30000" sz="12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3"/>
          <p:cNvSpPr txBox="1"/>
          <p:nvPr>
            <p:ph idx="1" type="body"/>
          </p:nvPr>
        </p:nvSpPr>
        <p:spPr>
          <a:xfrm>
            <a:off x="310900" y="1017724"/>
            <a:ext cx="40965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10-2+</a:t>
            </a:r>
            <a:r>
              <a:rPr b="1" lang="en-GB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2*5</a:t>
            </a:r>
            <a:endParaRPr b="1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10-2+</a:t>
            </a:r>
            <a:r>
              <a:rPr b="1" lang="en-GB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10</a:t>
            </a:r>
            <a:endParaRPr b="1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8</a:t>
            </a:r>
            <a:r>
              <a:rPr lang="en-GB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+10</a:t>
            </a:r>
            <a:endParaRPr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-GB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18</a:t>
            </a:r>
            <a:endParaRPr b="1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33" name="Google Shape;233;p23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BIDMAS</a:t>
            </a:r>
            <a:endParaRPr/>
          </a:p>
        </p:txBody>
      </p:sp>
      <p:sp>
        <p:nvSpPr>
          <p:cNvPr id="234" name="Google Shape;234;p23"/>
          <p:cNvSpPr txBox="1"/>
          <p:nvPr>
            <p:ph idx="2" type="body"/>
          </p:nvPr>
        </p:nvSpPr>
        <p:spPr>
          <a:xfrm>
            <a:off x="4736600" y="1017700"/>
            <a:ext cx="40965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B7B7B7"/>
                </a:solidFill>
              </a:rPr>
              <a:t>BIDM</a:t>
            </a:r>
            <a:r>
              <a:rPr b="1" lang="en-GB"/>
              <a:t>A</a:t>
            </a:r>
            <a:r>
              <a:rPr b="1" lang="en-GB">
                <a:solidFill>
                  <a:srgbClr val="B7B7B7"/>
                </a:solidFill>
              </a:rPr>
              <a:t>S</a:t>
            </a:r>
            <a:endParaRPr b="1">
              <a:solidFill>
                <a:srgbClr val="B7B7B7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Finally, you are left with one </a:t>
            </a:r>
            <a:r>
              <a:rPr b="1" lang="en-GB"/>
              <a:t>operator </a:t>
            </a:r>
            <a:r>
              <a:rPr lang="en-GB"/>
              <a:t>and perform this final calculation.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8 + 10 is 18</a:t>
            </a:r>
            <a:endParaRPr/>
          </a:p>
        </p:txBody>
      </p:sp>
      <p:sp>
        <p:nvSpPr>
          <p:cNvPr id="235" name="Google Shape;235;p23"/>
          <p:cNvSpPr txBox="1"/>
          <p:nvPr>
            <p:ph idx="3" type="subTitle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Starter activity</a:t>
            </a:r>
            <a:endParaRPr/>
          </a:p>
        </p:txBody>
      </p:sp>
      <p:grpSp>
        <p:nvGrpSpPr>
          <p:cNvPr id="236" name="Google Shape;236;p23"/>
          <p:cNvGrpSpPr/>
          <p:nvPr/>
        </p:nvGrpSpPr>
        <p:grpSpPr>
          <a:xfrm>
            <a:off x="2664050" y="1722775"/>
            <a:ext cx="1644300" cy="1422000"/>
            <a:chOff x="4938325" y="1149750"/>
            <a:chExt cx="3288600" cy="2844000"/>
          </a:xfrm>
        </p:grpSpPr>
        <p:sp>
          <p:nvSpPr>
            <p:cNvPr id="237" name="Google Shape;237;p23"/>
            <p:cNvSpPr/>
            <p:nvPr/>
          </p:nvSpPr>
          <p:spPr>
            <a:xfrm>
              <a:off x="4938325" y="1149750"/>
              <a:ext cx="3288600" cy="2844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38" name="Google Shape;238;p23"/>
            <p:cNvCxnSpPr/>
            <p:nvPr/>
          </p:nvCxnSpPr>
          <p:spPr>
            <a:xfrm>
              <a:off x="6134000" y="1938550"/>
              <a:ext cx="9057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9" name="Google Shape;239;p23"/>
            <p:cNvCxnSpPr>
              <a:stCxn id="237" idx="1"/>
              <a:endCxn id="237" idx="5"/>
            </p:cNvCxnSpPr>
            <p:nvPr/>
          </p:nvCxnSpPr>
          <p:spPr>
            <a:xfrm>
              <a:off x="5760475" y="2571750"/>
              <a:ext cx="16443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0" name="Google Shape;240;p23"/>
            <p:cNvCxnSpPr/>
            <p:nvPr/>
          </p:nvCxnSpPr>
          <p:spPr>
            <a:xfrm>
              <a:off x="5355750" y="3282775"/>
              <a:ext cx="24621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41" name="Google Shape;241;p23"/>
            <p:cNvSpPr txBox="1"/>
            <p:nvPr/>
          </p:nvSpPr>
          <p:spPr>
            <a:xfrm>
              <a:off x="6179979" y="1259750"/>
              <a:ext cx="799800" cy="44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rgbClr val="999999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()</a:t>
              </a:r>
              <a:endParaRPr sz="12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  <p:sp>
          <p:nvSpPr>
            <p:cNvPr id="242" name="Google Shape;242;p23"/>
            <p:cNvSpPr txBox="1"/>
            <p:nvPr/>
          </p:nvSpPr>
          <p:spPr>
            <a:xfrm>
              <a:off x="6200681" y="1931875"/>
              <a:ext cx="799800" cy="44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rgbClr val="999999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4</a:t>
              </a:r>
              <a:r>
                <a:rPr baseline="30000" lang="en-GB" sz="1200">
                  <a:solidFill>
                    <a:srgbClr val="999999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2</a:t>
              </a:r>
              <a:endParaRPr baseline="30000" sz="12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  <p:sp>
          <p:nvSpPr>
            <p:cNvPr id="243" name="Google Shape;243;p23"/>
            <p:cNvSpPr txBox="1"/>
            <p:nvPr/>
          </p:nvSpPr>
          <p:spPr>
            <a:xfrm>
              <a:off x="5355775" y="2632288"/>
              <a:ext cx="2387100" cy="44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rgbClr val="999999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/     *</a:t>
              </a:r>
              <a:endParaRPr baseline="30000" sz="12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  <p:sp>
          <p:nvSpPr>
            <p:cNvPr id="244" name="Google Shape;244;p23"/>
            <p:cNvSpPr txBox="1"/>
            <p:nvPr/>
          </p:nvSpPr>
          <p:spPr>
            <a:xfrm>
              <a:off x="5355775" y="3350701"/>
              <a:ext cx="2387100" cy="44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rgbClr val="999999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+     -</a:t>
              </a:r>
              <a:endParaRPr baseline="30000" sz="12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4"/>
          <p:cNvSpPr txBox="1"/>
          <p:nvPr>
            <p:ph idx="1" type="body"/>
          </p:nvPr>
        </p:nvSpPr>
        <p:spPr>
          <a:xfrm>
            <a:off x="310900" y="1017725"/>
            <a:ext cx="8522100" cy="38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In this lesson, you will:</a:t>
            </a:r>
            <a:endParaRPr b="1"/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●"/>
            </a:pPr>
            <a:r>
              <a:rPr lang="en-GB"/>
              <a:t>Evaluate arithmetic expressions using rules of operator precedence (BIDMAS)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●"/>
            </a:pPr>
            <a:r>
              <a:rPr lang="en-GB"/>
              <a:t>Write and use expressions that use arithmetic operators (add, subtract, multiply, real division, integer division, MOD, to the power)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●"/>
            </a:pPr>
            <a:r>
              <a:rPr lang="en-GB"/>
              <a:t>Assign expressions to variables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24"/>
          <p:cNvSpPr txBox="1"/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Quicksand"/>
                <a:ea typeface="Quicksand"/>
                <a:cs typeface="Quicksand"/>
                <a:sym typeface="Quicksand"/>
              </a:rPr>
              <a:t>Lesson </a:t>
            </a:r>
            <a:r>
              <a:rPr lang="en-GB"/>
              <a:t>7</a:t>
            </a:r>
            <a:r>
              <a:rPr b="1" lang="en-GB">
                <a:latin typeface="Quicksand"/>
                <a:ea typeface="Quicksand"/>
                <a:cs typeface="Quicksand"/>
                <a:sym typeface="Quicksand"/>
              </a:rPr>
              <a:t>: </a:t>
            </a:r>
            <a:r>
              <a:rPr lang="en-GB"/>
              <a:t>Arithmetic expressions</a:t>
            </a:r>
            <a:endParaRPr b="1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51" name="Google Shape;251;p24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2" name="Google Shape;252;p24"/>
          <p:cNvSpPr txBox="1"/>
          <p:nvPr>
            <p:ph idx="2" type="subTitle"/>
          </p:nvPr>
        </p:nvSpPr>
        <p:spPr>
          <a:xfrm>
            <a:off x="6840000" y="0"/>
            <a:ext cx="19611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Objectives</a:t>
            </a:r>
            <a:endParaRPr/>
          </a:p>
        </p:txBody>
      </p:sp>
      <p:pic>
        <p:nvPicPr>
          <p:cNvPr id="253" name="Google Shape;25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3600" y="456363"/>
            <a:ext cx="419100" cy="41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5"/>
          <p:cNvSpPr txBox="1"/>
          <p:nvPr>
            <p:ph idx="1" type="body"/>
          </p:nvPr>
        </p:nvSpPr>
        <p:spPr>
          <a:xfrm>
            <a:off x="310900" y="1017724"/>
            <a:ext cx="40965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Here is a list of </a:t>
            </a:r>
            <a:r>
              <a:rPr b="1" lang="en-GB"/>
              <a:t>arithmetic operators </a:t>
            </a:r>
            <a:r>
              <a:rPr lang="en-GB"/>
              <a:t>that can be used in Python. </a:t>
            </a:r>
            <a:endParaRPr/>
          </a:p>
        </p:txBody>
      </p:sp>
      <p:sp>
        <p:nvSpPr>
          <p:cNvPr id="259" name="Google Shape;259;p25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Using operators in Python</a:t>
            </a:r>
            <a:endParaRPr/>
          </a:p>
        </p:txBody>
      </p:sp>
      <p:sp>
        <p:nvSpPr>
          <p:cNvPr id="260" name="Google Shape;260;p25"/>
          <p:cNvSpPr txBox="1"/>
          <p:nvPr>
            <p:ph idx="2" type="body"/>
          </p:nvPr>
        </p:nvSpPr>
        <p:spPr>
          <a:xfrm>
            <a:off x="4736600" y="1017700"/>
            <a:ext cx="40965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+	Addition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- 	Subtraction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*	Multiplication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/ 	Real division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//	Integer division (quotient)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**	Powers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%	Modulo (MOD)</a:t>
            </a:r>
            <a:endParaRPr/>
          </a:p>
        </p:txBody>
      </p:sp>
      <p:sp>
        <p:nvSpPr>
          <p:cNvPr id="261" name="Google Shape;261;p25"/>
          <p:cNvSpPr txBox="1"/>
          <p:nvPr>
            <p:ph idx="3" type="subTitle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1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6"/>
          <p:cNvSpPr txBox="1"/>
          <p:nvPr>
            <p:ph idx="1" type="body"/>
          </p:nvPr>
        </p:nvSpPr>
        <p:spPr>
          <a:xfrm>
            <a:off x="310900" y="1017724"/>
            <a:ext cx="40965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/>
              <a:t>Integer division</a:t>
            </a:r>
            <a:r>
              <a:rPr lang="en-GB"/>
              <a:t> and </a:t>
            </a:r>
            <a:r>
              <a:rPr b="1" lang="en-GB"/>
              <a:t>modulo</a:t>
            </a:r>
            <a:r>
              <a:rPr b="1" lang="en-GB"/>
              <a:t> </a:t>
            </a:r>
            <a:r>
              <a:rPr lang="en-GB"/>
              <a:t>are possibly unfamiliar to you. </a:t>
            </a:r>
            <a:endParaRPr/>
          </a:p>
        </p:txBody>
      </p:sp>
      <p:sp>
        <p:nvSpPr>
          <p:cNvPr id="267" name="Google Shape;267;p26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Using operators in Python</a:t>
            </a:r>
            <a:endParaRPr/>
          </a:p>
        </p:txBody>
      </p:sp>
      <p:sp>
        <p:nvSpPr>
          <p:cNvPr id="268" name="Google Shape;268;p26"/>
          <p:cNvSpPr txBox="1"/>
          <p:nvPr>
            <p:ph idx="2" type="body"/>
          </p:nvPr>
        </p:nvSpPr>
        <p:spPr>
          <a:xfrm>
            <a:off x="4736600" y="1017700"/>
            <a:ext cx="40965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+	Addition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- 	Subtract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*	Multiplication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/ 	Real division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GB"/>
              <a:t>//	Integer division (quotient)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**	Powers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-GB"/>
              <a:t>%	</a:t>
            </a:r>
            <a:r>
              <a:rPr b="1" lang="en-GB"/>
              <a:t>Modulo</a:t>
            </a:r>
            <a:r>
              <a:rPr b="1" lang="en-GB"/>
              <a:t> (MOD)</a:t>
            </a:r>
            <a:endParaRPr b="1"/>
          </a:p>
        </p:txBody>
      </p:sp>
      <p:sp>
        <p:nvSpPr>
          <p:cNvPr id="269" name="Google Shape;269;p26"/>
          <p:cNvSpPr txBox="1"/>
          <p:nvPr>
            <p:ph idx="3" type="subTitle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1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7"/>
          <p:cNvSpPr txBox="1"/>
          <p:nvPr>
            <p:ph idx="1" type="body"/>
          </p:nvPr>
        </p:nvSpPr>
        <p:spPr>
          <a:xfrm>
            <a:off x="310900" y="1017724"/>
            <a:ext cx="40965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Here is an example of how </a:t>
            </a:r>
            <a:r>
              <a:rPr b="1" lang="en-GB"/>
              <a:t>real division </a:t>
            </a:r>
            <a:r>
              <a:rPr lang="en-GB"/>
              <a:t>will output.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In real division there is </a:t>
            </a:r>
            <a:r>
              <a:rPr b="1" lang="en-GB"/>
              <a:t>no remainder</a:t>
            </a:r>
            <a:r>
              <a:rPr lang="en-GB"/>
              <a:t> because the entire value is divided. </a:t>
            </a:r>
            <a:endParaRPr/>
          </a:p>
        </p:txBody>
      </p:sp>
      <p:sp>
        <p:nvSpPr>
          <p:cNvPr id="275" name="Google Shape;275;p27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Using operators in Python</a:t>
            </a:r>
            <a:endParaRPr/>
          </a:p>
        </p:txBody>
      </p:sp>
      <p:sp>
        <p:nvSpPr>
          <p:cNvPr id="276" name="Google Shape;276;p27"/>
          <p:cNvSpPr txBox="1"/>
          <p:nvPr>
            <p:ph idx="3" type="subTitle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1</a:t>
            </a:r>
            <a:endParaRPr/>
          </a:p>
        </p:txBody>
      </p:sp>
      <p:sp>
        <p:nvSpPr>
          <p:cNvPr id="277" name="Google Shape;277;p27"/>
          <p:cNvSpPr txBox="1"/>
          <p:nvPr/>
        </p:nvSpPr>
        <p:spPr>
          <a:xfrm>
            <a:off x="5047950" y="1170975"/>
            <a:ext cx="3785100" cy="8667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Roboto Mono"/>
                <a:ea typeface="Roboto Mono"/>
                <a:cs typeface="Roboto Mono"/>
                <a:sym typeface="Roboto Mono"/>
              </a:rPr>
              <a:t>number = 14/3</a:t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Roboto Mono"/>
                <a:ea typeface="Roboto Mono"/>
                <a:cs typeface="Roboto Mono"/>
                <a:sym typeface="Roboto Mono"/>
              </a:rPr>
              <a:t>print(number)</a:t>
            </a:r>
            <a:endParaRPr sz="18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78" name="Google Shape;278;p27"/>
          <p:cNvSpPr txBox="1"/>
          <p:nvPr/>
        </p:nvSpPr>
        <p:spPr>
          <a:xfrm>
            <a:off x="4736600" y="1170950"/>
            <a:ext cx="364800" cy="8667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endParaRPr sz="1600">
              <a:solidFill>
                <a:srgbClr val="66666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endParaRPr sz="1600">
              <a:solidFill>
                <a:srgbClr val="66666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endParaRPr sz="1800">
              <a:solidFill>
                <a:srgbClr val="666666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79" name="Google Shape;279;p27"/>
          <p:cNvSpPr txBox="1"/>
          <p:nvPr/>
        </p:nvSpPr>
        <p:spPr>
          <a:xfrm>
            <a:off x="4736600" y="2483650"/>
            <a:ext cx="4096500" cy="12096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Roboto Mono"/>
                <a:ea typeface="Roboto Mono"/>
                <a:cs typeface="Roboto Mono"/>
                <a:sym typeface="Roboto Mono"/>
              </a:rPr>
              <a:t>4.666666666666667</a:t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Roboto Mono"/>
                <a:ea typeface="Roboto Mono"/>
                <a:cs typeface="Roboto Mono"/>
                <a:sym typeface="Roboto Mono"/>
              </a:rPr>
              <a:t>&gt;&gt;&gt;</a:t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80" name="Google Shape;280;p27"/>
          <p:cNvSpPr/>
          <p:nvPr/>
        </p:nvSpPr>
        <p:spPr>
          <a:xfrm>
            <a:off x="6480675" y="1266425"/>
            <a:ext cx="113100" cy="242100"/>
          </a:xfrm>
          <a:prstGeom prst="roundRect">
            <a:avLst>
              <a:gd fmla="val 16667" name="adj"/>
            </a:avLst>
          </a:prstGeom>
          <a:solidFill>
            <a:srgbClr val="5B5BA5">
              <a:alpha val="262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8"/>
          <p:cNvSpPr txBox="1"/>
          <p:nvPr>
            <p:ph idx="1" type="body"/>
          </p:nvPr>
        </p:nvSpPr>
        <p:spPr>
          <a:xfrm>
            <a:off x="310900" y="1017724"/>
            <a:ext cx="40965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When you use </a:t>
            </a:r>
            <a:r>
              <a:rPr b="1" lang="en-GB"/>
              <a:t>integer division</a:t>
            </a:r>
            <a:r>
              <a:rPr b="1" lang="en-GB"/>
              <a:t>,</a:t>
            </a:r>
            <a:r>
              <a:rPr b="1" lang="en-GB"/>
              <a:t> </a:t>
            </a:r>
            <a:r>
              <a:rPr lang="en-GB"/>
              <a:t>it will discard the decimal part.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-GB"/>
              <a:t>Integer division</a:t>
            </a:r>
            <a:r>
              <a:rPr lang="en-GB"/>
              <a:t> is the operation that calculates how many </a:t>
            </a:r>
            <a:r>
              <a:rPr i="1" lang="en-GB"/>
              <a:t>whole </a:t>
            </a:r>
            <a:r>
              <a:rPr lang="en-GB"/>
              <a:t>times the </a:t>
            </a:r>
            <a:r>
              <a:rPr b="1" lang="en-GB"/>
              <a:t>divisor </a:t>
            </a:r>
            <a:r>
              <a:rPr lang="en-GB"/>
              <a:t>(</a:t>
            </a: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lang="en-GB"/>
              <a:t>) will fit in the </a:t>
            </a:r>
            <a:r>
              <a:rPr b="1" lang="en-GB"/>
              <a:t>dividend </a:t>
            </a:r>
            <a:r>
              <a:rPr lang="en-GB"/>
              <a:t>(</a:t>
            </a: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14</a:t>
            </a:r>
            <a:r>
              <a:rPr lang="en-GB"/>
              <a:t>).</a:t>
            </a:r>
            <a:endParaRPr/>
          </a:p>
        </p:txBody>
      </p:sp>
      <p:sp>
        <p:nvSpPr>
          <p:cNvPr id="286" name="Google Shape;286;p28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Using operators in Python</a:t>
            </a:r>
            <a:endParaRPr/>
          </a:p>
        </p:txBody>
      </p:sp>
      <p:sp>
        <p:nvSpPr>
          <p:cNvPr id="287" name="Google Shape;287;p28"/>
          <p:cNvSpPr txBox="1"/>
          <p:nvPr>
            <p:ph idx="3" type="subTitle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1</a:t>
            </a:r>
            <a:endParaRPr/>
          </a:p>
        </p:txBody>
      </p:sp>
      <p:sp>
        <p:nvSpPr>
          <p:cNvPr id="288" name="Google Shape;288;p28"/>
          <p:cNvSpPr txBox="1"/>
          <p:nvPr/>
        </p:nvSpPr>
        <p:spPr>
          <a:xfrm>
            <a:off x="5047950" y="1170975"/>
            <a:ext cx="3785100" cy="8667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Roboto Mono"/>
                <a:ea typeface="Roboto Mono"/>
                <a:cs typeface="Roboto Mono"/>
                <a:sym typeface="Roboto Mono"/>
              </a:rPr>
              <a:t>number = 14//3</a:t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Roboto Mono"/>
                <a:ea typeface="Roboto Mono"/>
                <a:cs typeface="Roboto Mono"/>
                <a:sym typeface="Roboto Mono"/>
              </a:rPr>
              <a:t>print(number)</a:t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89" name="Google Shape;289;p28"/>
          <p:cNvSpPr txBox="1"/>
          <p:nvPr/>
        </p:nvSpPr>
        <p:spPr>
          <a:xfrm>
            <a:off x="4736600" y="1170950"/>
            <a:ext cx="364800" cy="8667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endParaRPr sz="1600">
              <a:solidFill>
                <a:srgbClr val="66666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endParaRPr sz="1600">
              <a:solidFill>
                <a:srgbClr val="66666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endParaRPr sz="1800">
              <a:solidFill>
                <a:srgbClr val="666666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90" name="Google Shape;290;p28"/>
          <p:cNvSpPr txBox="1"/>
          <p:nvPr/>
        </p:nvSpPr>
        <p:spPr>
          <a:xfrm>
            <a:off x="4736600" y="2483650"/>
            <a:ext cx="4096500" cy="12096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Roboto Mono"/>
                <a:ea typeface="Roboto Mono"/>
                <a:cs typeface="Roboto Mono"/>
                <a:sym typeface="Roboto Mono"/>
              </a:rPr>
              <a:t>4</a:t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Roboto Mono"/>
                <a:ea typeface="Roboto Mono"/>
                <a:cs typeface="Roboto Mono"/>
                <a:sym typeface="Roboto Mono"/>
              </a:rPr>
              <a:t>&gt;&gt;&gt;</a:t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91" name="Google Shape;291;p28"/>
          <p:cNvSpPr/>
          <p:nvPr/>
        </p:nvSpPr>
        <p:spPr>
          <a:xfrm>
            <a:off x="6480675" y="1266425"/>
            <a:ext cx="247500" cy="242100"/>
          </a:xfrm>
          <a:prstGeom prst="roundRect">
            <a:avLst>
              <a:gd fmla="val 16667" name="adj"/>
            </a:avLst>
          </a:prstGeom>
          <a:solidFill>
            <a:srgbClr val="5B5BA5">
              <a:alpha val="262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9"/>
          <p:cNvSpPr txBox="1"/>
          <p:nvPr>
            <p:ph idx="1" type="body"/>
          </p:nvPr>
        </p:nvSpPr>
        <p:spPr>
          <a:xfrm>
            <a:off x="310900" y="1017724"/>
            <a:ext cx="40965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Modulo</a:t>
            </a:r>
            <a:r>
              <a:rPr b="1" lang="en-GB"/>
              <a:t> (MOD) </a:t>
            </a:r>
            <a:r>
              <a:rPr lang="en-GB"/>
              <a:t>is used to work out the remainder of the division. 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29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Using operators in Python</a:t>
            </a:r>
            <a:endParaRPr/>
          </a:p>
        </p:txBody>
      </p:sp>
      <p:sp>
        <p:nvSpPr>
          <p:cNvPr id="298" name="Google Shape;298;p29"/>
          <p:cNvSpPr txBox="1"/>
          <p:nvPr>
            <p:ph idx="3" type="subTitle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1</a:t>
            </a:r>
            <a:endParaRPr/>
          </a:p>
        </p:txBody>
      </p:sp>
      <p:sp>
        <p:nvSpPr>
          <p:cNvPr id="299" name="Google Shape;299;p29"/>
          <p:cNvSpPr txBox="1"/>
          <p:nvPr/>
        </p:nvSpPr>
        <p:spPr>
          <a:xfrm>
            <a:off x="5047950" y="1170975"/>
            <a:ext cx="3785100" cy="8667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Roboto Mono"/>
                <a:ea typeface="Roboto Mono"/>
                <a:cs typeface="Roboto Mono"/>
                <a:sym typeface="Roboto Mono"/>
              </a:rPr>
              <a:t>number = 14</a:t>
            </a:r>
            <a:r>
              <a:rPr lang="en-GB" sz="1600">
                <a:latin typeface="Roboto Mono"/>
                <a:ea typeface="Roboto Mono"/>
                <a:cs typeface="Roboto Mono"/>
                <a:sym typeface="Roboto Mono"/>
              </a:rPr>
              <a:t>%</a:t>
            </a:r>
            <a:r>
              <a:rPr lang="en-GB" sz="1600">
                <a:latin typeface="Roboto Mono"/>
                <a:ea typeface="Roboto Mono"/>
                <a:cs typeface="Roboto Mono"/>
                <a:sym typeface="Roboto Mono"/>
              </a:rPr>
              <a:t>3</a:t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Roboto Mono"/>
                <a:ea typeface="Roboto Mono"/>
                <a:cs typeface="Roboto Mono"/>
                <a:sym typeface="Roboto Mono"/>
              </a:rPr>
              <a:t>print(number)</a:t>
            </a:r>
            <a:endParaRPr sz="18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00" name="Google Shape;300;p29"/>
          <p:cNvSpPr txBox="1"/>
          <p:nvPr/>
        </p:nvSpPr>
        <p:spPr>
          <a:xfrm>
            <a:off x="4736600" y="1170950"/>
            <a:ext cx="364800" cy="8667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endParaRPr sz="1600">
              <a:solidFill>
                <a:srgbClr val="66666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endParaRPr sz="1600">
              <a:solidFill>
                <a:srgbClr val="66666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endParaRPr sz="1800">
              <a:solidFill>
                <a:srgbClr val="666666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01" name="Google Shape;301;p29"/>
          <p:cNvSpPr txBox="1"/>
          <p:nvPr/>
        </p:nvSpPr>
        <p:spPr>
          <a:xfrm>
            <a:off x="4736600" y="2483650"/>
            <a:ext cx="4096500" cy="12096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Roboto Mono"/>
                <a:ea typeface="Roboto Mono"/>
                <a:cs typeface="Roboto Mono"/>
                <a:sym typeface="Roboto Mono"/>
              </a:rPr>
              <a:t>2</a:t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Roboto Mono"/>
                <a:ea typeface="Roboto Mono"/>
                <a:cs typeface="Roboto Mono"/>
                <a:sym typeface="Roboto Mono"/>
              </a:rPr>
              <a:t>&gt;&gt;&gt;</a:t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02" name="Google Shape;302;p29"/>
          <p:cNvSpPr/>
          <p:nvPr/>
        </p:nvSpPr>
        <p:spPr>
          <a:xfrm>
            <a:off x="6480675" y="1266425"/>
            <a:ext cx="113100" cy="242100"/>
          </a:xfrm>
          <a:prstGeom prst="roundRect">
            <a:avLst>
              <a:gd fmla="val 16667" name="adj"/>
            </a:avLst>
          </a:prstGeom>
          <a:solidFill>
            <a:srgbClr val="5B5BA5">
              <a:alpha val="262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0"/>
          <p:cNvSpPr txBox="1"/>
          <p:nvPr>
            <p:ph idx="1" type="body"/>
          </p:nvPr>
        </p:nvSpPr>
        <p:spPr>
          <a:xfrm>
            <a:off x="310900" y="1017724"/>
            <a:ext cx="40965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If you divide </a:t>
            </a:r>
            <a:r>
              <a:rPr b="1" lang="en-GB"/>
              <a:t>14</a:t>
            </a:r>
            <a:r>
              <a:rPr b="1" lang="en-GB"/>
              <a:t> </a:t>
            </a:r>
            <a:r>
              <a:rPr lang="en-GB"/>
              <a:t>counters</a:t>
            </a:r>
            <a:r>
              <a:rPr lang="en-GB"/>
              <a:t> between </a:t>
            </a:r>
            <a:r>
              <a:rPr b="1" lang="en-GB"/>
              <a:t>3 </a:t>
            </a:r>
            <a:r>
              <a:rPr lang="en-GB"/>
              <a:t>people, then there will be </a:t>
            </a:r>
            <a:r>
              <a:rPr b="1" lang="en-GB"/>
              <a:t>4</a:t>
            </a:r>
            <a:r>
              <a:rPr lang="en-GB"/>
              <a:t> counters each with </a:t>
            </a:r>
            <a:r>
              <a:rPr b="1" lang="en-GB"/>
              <a:t>2</a:t>
            </a:r>
            <a:r>
              <a:rPr b="1" lang="en-GB"/>
              <a:t> </a:t>
            </a:r>
            <a:r>
              <a:rPr lang="en-GB"/>
              <a:t>remaining.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GB" sz="1200"/>
              <a:t>Note:</a:t>
            </a:r>
            <a:r>
              <a:rPr lang="en-GB" sz="1200"/>
              <a:t> The MOD doesn’t simply store the value that was discarded from integer division. It stores the whole number that was remaining. 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30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Using operators in Python</a:t>
            </a:r>
            <a:endParaRPr/>
          </a:p>
        </p:txBody>
      </p:sp>
      <p:sp>
        <p:nvSpPr>
          <p:cNvPr id="309" name="Google Shape;309;p30"/>
          <p:cNvSpPr txBox="1"/>
          <p:nvPr>
            <p:ph idx="3" type="subTitle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1</a:t>
            </a:r>
            <a:endParaRPr/>
          </a:p>
        </p:txBody>
      </p:sp>
      <p:sp>
        <p:nvSpPr>
          <p:cNvPr id="310" name="Google Shape;310;p30"/>
          <p:cNvSpPr txBox="1"/>
          <p:nvPr/>
        </p:nvSpPr>
        <p:spPr>
          <a:xfrm>
            <a:off x="5047950" y="1170975"/>
            <a:ext cx="3785100" cy="11688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Roboto Mono"/>
                <a:ea typeface="Roboto Mono"/>
                <a:cs typeface="Roboto Mono"/>
                <a:sym typeface="Roboto Mono"/>
              </a:rPr>
              <a:t>counters_each = 14//3</a:t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Roboto Mono"/>
                <a:ea typeface="Roboto Mono"/>
                <a:cs typeface="Roboto Mono"/>
                <a:sym typeface="Roboto Mono"/>
              </a:rPr>
              <a:t>counters_remaining = 14%3</a:t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Roboto Mono"/>
                <a:ea typeface="Roboto Mono"/>
                <a:cs typeface="Roboto Mono"/>
                <a:sym typeface="Roboto Mono"/>
              </a:rPr>
              <a:t>print(counters_each)</a:t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Roboto Mono"/>
                <a:ea typeface="Roboto Mono"/>
                <a:cs typeface="Roboto Mono"/>
                <a:sym typeface="Roboto Mono"/>
              </a:rPr>
              <a:t>print(counters_remaining)</a:t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11" name="Google Shape;311;p30"/>
          <p:cNvSpPr txBox="1"/>
          <p:nvPr/>
        </p:nvSpPr>
        <p:spPr>
          <a:xfrm>
            <a:off x="4736600" y="1170950"/>
            <a:ext cx="364800" cy="1168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endParaRPr sz="1600">
              <a:solidFill>
                <a:srgbClr val="66666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endParaRPr sz="1600">
              <a:solidFill>
                <a:srgbClr val="66666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endParaRPr sz="1600">
              <a:solidFill>
                <a:srgbClr val="66666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4</a:t>
            </a:r>
            <a:endParaRPr sz="1600">
              <a:solidFill>
                <a:srgbClr val="666666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12" name="Google Shape;312;p30"/>
          <p:cNvSpPr txBox="1"/>
          <p:nvPr/>
        </p:nvSpPr>
        <p:spPr>
          <a:xfrm>
            <a:off x="4736600" y="2483650"/>
            <a:ext cx="4096500" cy="12096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Roboto Mono"/>
                <a:ea typeface="Roboto Mono"/>
                <a:cs typeface="Roboto Mono"/>
                <a:sym typeface="Roboto Mono"/>
              </a:rPr>
              <a:t>4</a:t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Roboto Mono"/>
                <a:ea typeface="Roboto Mono"/>
                <a:cs typeface="Roboto Mono"/>
                <a:sym typeface="Roboto Mono"/>
              </a:rPr>
              <a:t>2</a:t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Roboto Mono"/>
                <a:ea typeface="Roboto Mono"/>
                <a:cs typeface="Roboto Mono"/>
                <a:sym typeface="Roboto Mono"/>
              </a:rPr>
              <a:t>&gt;&gt;&gt;</a:t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13" name="Google Shape;313;p30"/>
          <p:cNvSpPr/>
          <p:nvPr/>
        </p:nvSpPr>
        <p:spPr>
          <a:xfrm>
            <a:off x="797900" y="2568350"/>
            <a:ext cx="268800" cy="268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30"/>
          <p:cNvSpPr/>
          <p:nvPr/>
        </p:nvSpPr>
        <p:spPr>
          <a:xfrm>
            <a:off x="1141325" y="2568350"/>
            <a:ext cx="268800" cy="268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30"/>
          <p:cNvSpPr/>
          <p:nvPr/>
        </p:nvSpPr>
        <p:spPr>
          <a:xfrm>
            <a:off x="1484750" y="2568350"/>
            <a:ext cx="268800" cy="268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30"/>
          <p:cNvSpPr/>
          <p:nvPr/>
        </p:nvSpPr>
        <p:spPr>
          <a:xfrm>
            <a:off x="797900" y="2931225"/>
            <a:ext cx="268800" cy="268800"/>
          </a:xfrm>
          <a:prstGeom prst="ellipse">
            <a:avLst/>
          </a:prstGeom>
          <a:solidFill>
            <a:schemeClr val="accent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30"/>
          <p:cNvSpPr/>
          <p:nvPr/>
        </p:nvSpPr>
        <p:spPr>
          <a:xfrm>
            <a:off x="1141325" y="2931225"/>
            <a:ext cx="268800" cy="268800"/>
          </a:xfrm>
          <a:prstGeom prst="ellipse">
            <a:avLst/>
          </a:prstGeom>
          <a:solidFill>
            <a:schemeClr val="accent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30"/>
          <p:cNvSpPr/>
          <p:nvPr/>
        </p:nvSpPr>
        <p:spPr>
          <a:xfrm>
            <a:off x="1484750" y="2931225"/>
            <a:ext cx="268800" cy="268800"/>
          </a:xfrm>
          <a:prstGeom prst="ellipse">
            <a:avLst/>
          </a:prstGeom>
          <a:solidFill>
            <a:schemeClr val="accent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30"/>
          <p:cNvSpPr/>
          <p:nvPr/>
        </p:nvSpPr>
        <p:spPr>
          <a:xfrm>
            <a:off x="797900" y="3277900"/>
            <a:ext cx="268800" cy="2688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30"/>
          <p:cNvSpPr/>
          <p:nvPr/>
        </p:nvSpPr>
        <p:spPr>
          <a:xfrm>
            <a:off x="1141325" y="3277900"/>
            <a:ext cx="268800" cy="2688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30"/>
          <p:cNvSpPr/>
          <p:nvPr/>
        </p:nvSpPr>
        <p:spPr>
          <a:xfrm>
            <a:off x="1484750" y="3277900"/>
            <a:ext cx="268800" cy="2688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30"/>
          <p:cNvSpPr/>
          <p:nvPr/>
        </p:nvSpPr>
        <p:spPr>
          <a:xfrm>
            <a:off x="2938913" y="2935275"/>
            <a:ext cx="268800" cy="2688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30"/>
          <p:cNvSpPr/>
          <p:nvPr/>
        </p:nvSpPr>
        <p:spPr>
          <a:xfrm>
            <a:off x="1828175" y="2576450"/>
            <a:ext cx="268800" cy="268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30"/>
          <p:cNvSpPr/>
          <p:nvPr/>
        </p:nvSpPr>
        <p:spPr>
          <a:xfrm>
            <a:off x="1828175" y="2939325"/>
            <a:ext cx="268800" cy="268800"/>
          </a:xfrm>
          <a:prstGeom prst="ellipse">
            <a:avLst/>
          </a:prstGeom>
          <a:solidFill>
            <a:schemeClr val="accent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30"/>
          <p:cNvSpPr/>
          <p:nvPr/>
        </p:nvSpPr>
        <p:spPr>
          <a:xfrm>
            <a:off x="1828175" y="3286000"/>
            <a:ext cx="268800" cy="2688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30"/>
          <p:cNvSpPr/>
          <p:nvPr/>
        </p:nvSpPr>
        <p:spPr>
          <a:xfrm>
            <a:off x="3282338" y="2943375"/>
            <a:ext cx="268800" cy="2688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7" name="Google Shape;32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722" y="2587575"/>
            <a:ext cx="221099" cy="23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722" y="2973275"/>
            <a:ext cx="221099" cy="23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722" y="3305225"/>
            <a:ext cx="221099" cy="230350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30"/>
          <p:cNvSpPr/>
          <p:nvPr/>
        </p:nvSpPr>
        <p:spPr>
          <a:xfrm>
            <a:off x="7322600" y="1277825"/>
            <a:ext cx="268800" cy="242100"/>
          </a:xfrm>
          <a:prstGeom prst="roundRect">
            <a:avLst>
              <a:gd fmla="val 16667" name="adj"/>
            </a:avLst>
          </a:prstGeom>
          <a:solidFill>
            <a:srgbClr val="5B5BA5">
              <a:alpha val="262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30"/>
          <p:cNvSpPr/>
          <p:nvPr/>
        </p:nvSpPr>
        <p:spPr>
          <a:xfrm>
            <a:off x="7949000" y="1519925"/>
            <a:ext cx="113100" cy="242100"/>
          </a:xfrm>
          <a:prstGeom prst="roundRect">
            <a:avLst>
              <a:gd fmla="val 16667" name="adj"/>
            </a:avLst>
          </a:prstGeom>
          <a:solidFill>
            <a:srgbClr val="5B5BA5">
              <a:alpha val="262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" type="body"/>
          </p:nvPr>
        </p:nvSpPr>
        <p:spPr>
          <a:xfrm>
            <a:off x="310900" y="1017724"/>
            <a:ext cx="40965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number = 10-2+2*5</a:t>
            </a:r>
            <a:endParaRPr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3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Arithmetic expressions</a:t>
            </a:r>
            <a:endParaRPr/>
          </a:p>
        </p:txBody>
      </p:sp>
      <p:sp>
        <p:nvSpPr>
          <p:cNvPr id="76" name="Google Shape;76;p13"/>
          <p:cNvSpPr txBox="1"/>
          <p:nvPr>
            <p:ph idx="2" type="body"/>
          </p:nvPr>
        </p:nvSpPr>
        <p:spPr>
          <a:xfrm>
            <a:off x="4736600" y="1017700"/>
            <a:ext cx="40965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lt1"/>
                </a:solidFill>
                <a:highlight>
                  <a:schemeClr val="dk1"/>
                </a:highlight>
              </a:rPr>
              <a:t> Question </a:t>
            </a:r>
            <a:r>
              <a:rPr lang="en-GB" sz="1400">
                <a:solidFill>
                  <a:schemeClr val="lt1"/>
                </a:solidFill>
              </a:rPr>
              <a:t>.</a:t>
            </a:r>
            <a:r>
              <a:rPr lang="en-GB" sz="1400"/>
              <a:t> </a:t>
            </a:r>
            <a:endParaRPr sz="1400"/>
          </a:p>
          <a:p>
            <a:pPr indent="0" lvl="0" marL="0" rtl="0" algn="l">
              <a:lnSpc>
                <a:spcPct val="112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400"/>
              <a:t>What value will be held by the variable </a:t>
            </a:r>
            <a:r>
              <a:rPr lang="en-GB" sz="1400">
                <a:latin typeface="Roboto Mono"/>
                <a:ea typeface="Roboto Mono"/>
                <a:cs typeface="Roboto Mono"/>
                <a:sym typeface="Roboto Mono"/>
              </a:rPr>
              <a:t>number</a:t>
            </a:r>
            <a:r>
              <a:rPr lang="en-GB" sz="1400"/>
              <a:t>?</a:t>
            </a:r>
            <a:endParaRPr sz="1400"/>
          </a:p>
          <a:p>
            <a:pPr indent="-317500" lvl="0" marL="457200" rtl="0" algn="l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UcPeriod"/>
            </a:pPr>
            <a:r>
              <a:rPr lang="en-GB" sz="1400">
                <a:latin typeface="Roboto Mono"/>
                <a:ea typeface="Roboto Mono"/>
                <a:cs typeface="Roboto Mono"/>
                <a:sym typeface="Roboto Mono"/>
              </a:rPr>
              <a:t>-2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UcPeriod"/>
            </a:pPr>
            <a:r>
              <a:rPr lang="en-GB" sz="1400">
                <a:latin typeface="Roboto Mono"/>
                <a:ea typeface="Roboto Mono"/>
                <a:cs typeface="Roboto Mono"/>
                <a:sym typeface="Roboto Mono"/>
              </a:rPr>
              <a:t>18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UcPeriod"/>
            </a:pPr>
            <a:r>
              <a:rPr lang="en-GB" sz="1400">
                <a:latin typeface="Roboto Mono"/>
                <a:ea typeface="Roboto Mono"/>
                <a:cs typeface="Roboto Mono"/>
                <a:sym typeface="Roboto Mono"/>
              </a:rPr>
              <a:t>50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UcPeriod"/>
            </a:pPr>
            <a:r>
              <a:rPr lang="en-GB" sz="1400">
                <a:latin typeface="Roboto Mono"/>
                <a:ea typeface="Roboto Mono"/>
                <a:cs typeface="Roboto Mono"/>
                <a:sym typeface="Roboto Mono"/>
              </a:rPr>
              <a:t>30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1400"/>
              <a:t>Explorer task</a:t>
            </a:r>
            <a:endParaRPr b="1" sz="1400"/>
          </a:p>
          <a:p>
            <a:pPr indent="0" lvl="0" marL="0" rtl="0" algn="l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400"/>
              <a:t>Explain your answer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3"/>
          <p:cNvSpPr txBox="1"/>
          <p:nvPr>
            <p:ph idx="3" type="subTitle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Starter activity</a:t>
            </a:r>
            <a:endParaRPr/>
          </a:p>
        </p:txBody>
      </p:sp>
      <p:sp>
        <p:nvSpPr>
          <p:cNvPr id="78" name="Google Shape;78;p13"/>
          <p:cNvSpPr/>
          <p:nvPr/>
        </p:nvSpPr>
        <p:spPr>
          <a:xfrm>
            <a:off x="4906225" y="2099197"/>
            <a:ext cx="180000" cy="180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1</a:t>
            </a:r>
            <a:endParaRPr sz="1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9" name="Google Shape;79;p13"/>
          <p:cNvSpPr/>
          <p:nvPr/>
        </p:nvSpPr>
        <p:spPr>
          <a:xfrm>
            <a:off x="4906225" y="2556397"/>
            <a:ext cx="180000" cy="180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3</a:t>
            </a:r>
            <a:endParaRPr sz="1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80" name="Google Shape;80;p13"/>
          <p:cNvSpPr/>
          <p:nvPr/>
        </p:nvSpPr>
        <p:spPr>
          <a:xfrm>
            <a:off x="4906225" y="2795903"/>
            <a:ext cx="180000" cy="180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4</a:t>
            </a:r>
            <a:endParaRPr sz="1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81" name="Google Shape;81;p13"/>
          <p:cNvSpPr/>
          <p:nvPr/>
        </p:nvSpPr>
        <p:spPr>
          <a:xfrm>
            <a:off x="4906225" y="2320122"/>
            <a:ext cx="180000" cy="180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2</a:t>
            </a:r>
            <a:endParaRPr sz="1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grpSp>
        <p:nvGrpSpPr>
          <p:cNvPr id="82" name="Google Shape;82;p13"/>
          <p:cNvGrpSpPr/>
          <p:nvPr/>
        </p:nvGrpSpPr>
        <p:grpSpPr>
          <a:xfrm>
            <a:off x="4713824" y="2288285"/>
            <a:ext cx="390401" cy="229550"/>
            <a:chOff x="4713824" y="2288285"/>
            <a:chExt cx="390401" cy="229550"/>
          </a:xfrm>
        </p:grpSpPr>
        <p:sp>
          <p:nvSpPr>
            <p:cNvPr id="83" name="Google Shape;83;p13"/>
            <p:cNvSpPr/>
            <p:nvPr/>
          </p:nvSpPr>
          <p:spPr>
            <a:xfrm>
              <a:off x="4888225" y="2301835"/>
              <a:ext cx="216000" cy="216000"/>
            </a:xfrm>
            <a:prstGeom prst="ellipse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84" name="Google Shape;84;p13"/>
            <p:cNvSpPr/>
            <p:nvPr/>
          </p:nvSpPr>
          <p:spPr>
            <a:xfrm>
              <a:off x="4713824" y="2288285"/>
              <a:ext cx="216000" cy="2160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solidFill>
                    <a:schemeClr val="accent6"/>
                  </a:solidFill>
                  <a:latin typeface="Quicksand"/>
                  <a:ea typeface="Quicksand"/>
                  <a:cs typeface="Quicksand"/>
                  <a:sym typeface="Quicksand"/>
                </a:rPr>
                <a:t>▹</a:t>
              </a:r>
              <a:endParaRPr sz="1000">
                <a:solidFill>
                  <a:schemeClr val="accent6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1"/>
          <p:cNvSpPr txBox="1"/>
          <p:nvPr>
            <p:ph idx="1" type="body"/>
          </p:nvPr>
        </p:nvSpPr>
        <p:spPr>
          <a:xfrm>
            <a:off x="310900" y="1017724"/>
            <a:ext cx="40965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 would use </a:t>
            </a:r>
            <a:r>
              <a:rPr b="1" lang="en-GB"/>
              <a:t>modulo </a:t>
            </a:r>
            <a:r>
              <a:rPr lang="en-GB"/>
              <a:t>when you need to find out the </a:t>
            </a:r>
            <a:r>
              <a:rPr b="1" lang="en-GB"/>
              <a:t>remaining whole value</a:t>
            </a:r>
            <a:r>
              <a:rPr lang="en-GB"/>
              <a:t>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This will be helpful in many cases. An example might be when you wish to find out if a value is </a:t>
            </a:r>
            <a:r>
              <a:rPr b="1" lang="en-GB"/>
              <a:t>odd </a:t>
            </a:r>
            <a:r>
              <a:rPr lang="en-GB"/>
              <a:t>or </a:t>
            </a:r>
            <a:r>
              <a:rPr b="1" lang="en-GB"/>
              <a:t>even</a:t>
            </a:r>
            <a:r>
              <a:rPr lang="en-GB"/>
              <a:t>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If the value evaluates as a </a:t>
            </a: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1,</a:t>
            </a:r>
            <a:r>
              <a:rPr lang="en-GB"/>
              <a:t> then it is odd.</a:t>
            </a:r>
            <a:endParaRPr/>
          </a:p>
        </p:txBody>
      </p:sp>
      <p:sp>
        <p:nvSpPr>
          <p:cNvPr id="337" name="Google Shape;337;p31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Using operators in Python</a:t>
            </a:r>
            <a:endParaRPr/>
          </a:p>
        </p:txBody>
      </p:sp>
      <p:sp>
        <p:nvSpPr>
          <p:cNvPr id="338" name="Google Shape;338;p31"/>
          <p:cNvSpPr txBox="1"/>
          <p:nvPr>
            <p:ph idx="3" type="subTitle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1</a:t>
            </a:r>
            <a:endParaRPr/>
          </a:p>
        </p:txBody>
      </p:sp>
      <p:sp>
        <p:nvSpPr>
          <p:cNvPr id="339" name="Google Shape;339;p31"/>
          <p:cNvSpPr txBox="1"/>
          <p:nvPr/>
        </p:nvSpPr>
        <p:spPr>
          <a:xfrm>
            <a:off x="5047950" y="1170975"/>
            <a:ext cx="3785100" cy="8667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Roboto Mono"/>
                <a:ea typeface="Roboto Mono"/>
                <a:cs typeface="Roboto Mono"/>
                <a:sym typeface="Roboto Mono"/>
              </a:rPr>
              <a:t>number = 27</a:t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Roboto Mono"/>
                <a:ea typeface="Roboto Mono"/>
                <a:cs typeface="Roboto Mono"/>
                <a:sym typeface="Roboto Mono"/>
              </a:rPr>
              <a:t>odd_even = number%2</a:t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Roboto Mono"/>
                <a:ea typeface="Roboto Mono"/>
                <a:cs typeface="Roboto Mono"/>
                <a:sym typeface="Roboto Mono"/>
              </a:rPr>
              <a:t>print(odd_even)</a:t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40" name="Google Shape;340;p31"/>
          <p:cNvSpPr txBox="1"/>
          <p:nvPr/>
        </p:nvSpPr>
        <p:spPr>
          <a:xfrm>
            <a:off x="4736600" y="1170950"/>
            <a:ext cx="364800" cy="8667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endParaRPr sz="1600">
              <a:solidFill>
                <a:srgbClr val="66666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endParaRPr sz="1600">
              <a:solidFill>
                <a:srgbClr val="66666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endParaRPr sz="1800">
              <a:solidFill>
                <a:srgbClr val="666666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41" name="Google Shape;341;p31"/>
          <p:cNvSpPr txBox="1"/>
          <p:nvPr/>
        </p:nvSpPr>
        <p:spPr>
          <a:xfrm>
            <a:off x="4736600" y="2476575"/>
            <a:ext cx="4096500" cy="12096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Roboto Mono"/>
                <a:ea typeface="Roboto Mono"/>
                <a:cs typeface="Roboto Mono"/>
                <a:sym typeface="Roboto Mono"/>
              </a:rPr>
              <a:t>1</a:t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Roboto Mono"/>
                <a:ea typeface="Roboto Mono"/>
                <a:cs typeface="Roboto Mono"/>
                <a:sym typeface="Roboto Mono"/>
              </a:rPr>
              <a:t>&gt;&gt;&gt;</a:t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42" name="Google Shape;342;p31"/>
          <p:cNvSpPr/>
          <p:nvPr/>
        </p:nvSpPr>
        <p:spPr>
          <a:xfrm>
            <a:off x="7216475" y="1521125"/>
            <a:ext cx="113100" cy="242100"/>
          </a:xfrm>
          <a:prstGeom prst="roundRect">
            <a:avLst>
              <a:gd fmla="val 16667" name="adj"/>
            </a:avLst>
          </a:prstGeom>
          <a:solidFill>
            <a:srgbClr val="5B5BA5">
              <a:alpha val="262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2"/>
          <p:cNvSpPr txBox="1"/>
          <p:nvPr>
            <p:ph idx="1" type="body"/>
          </p:nvPr>
        </p:nvSpPr>
        <p:spPr>
          <a:xfrm>
            <a:off x="310900" y="1017724"/>
            <a:ext cx="40965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If the value evaluates as a </a:t>
            </a: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0,</a:t>
            </a:r>
            <a:r>
              <a:rPr lang="en-GB"/>
              <a:t> then it is even.</a:t>
            </a:r>
            <a:endParaRPr/>
          </a:p>
        </p:txBody>
      </p:sp>
      <p:sp>
        <p:nvSpPr>
          <p:cNvPr id="348" name="Google Shape;348;p32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Using operators in Python</a:t>
            </a:r>
            <a:endParaRPr/>
          </a:p>
        </p:txBody>
      </p:sp>
      <p:sp>
        <p:nvSpPr>
          <p:cNvPr id="349" name="Google Shape;349;p32"/>
          <p:cNvSpPr txBox="1"/>
          <p:nvPr>
            <p:ph idx="3" type="subTitle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1</a:t>
            </a:r>
            <a:endParaRPr/>
          </a:p>
        </p:txBody>
      </p:sp>
      <p:sp>
        <p:nvSpPr>
          <p:cNvPr id="350" name="Google Shape;350;p32"/>
          <p:cNvSpPr txBox="1"/>
          <p:nvPr/>
        </p:nvSpPr>
        <p:spPr>
          <a:xfrm>
            <a:off x="5047950" y="1170975"/>
            <a:ext cx="3785100" cy="8667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Roboto Mono"/>
                <a:ea typeface="Roboto Mono"/>
                <a:cs typeface="Roboto Mono"/>
                <a:sym typeface="Roboto Mono"/>
              </a:rPr>
              <a:t>number = 26</a:t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Roboto Mono"/>
                <a:ea typeface="Roboto Mono"/>
                <a:cs typeface="Roboto Mono"/>
                <a:sym typeface="Roboto Mono"/>
              </a:rPr>
              <a:t>odd_even = number%2</a:t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Roboto Mono"/>
                <a:ea typeface="Roboto Mono"/>
                <a:cs typeface="Roboto Mono"/>
                <a:sym typeface="Roboto Mono"/>
              </a:rPr>
              <a:t>print(odd_even)</a:t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51" name="Google Shape;351;p32"/>
          <p:cNvSpPr txBox="1"/>
          <p:nvPr/>
        </p:nvSpPr>
        <p:spPr>
          <a:xfrm>
            <a:off x="4736600" y="1170950"/>
            <a:ext cx="364800" cy="8667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endParaRPr sz="1600">
              <a:solidFill>
                <a:srgbClr val="66666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endParaRPr sz="1600">
              <a:solidFill>
                <a:srgbClr val="66666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endParaRPr sz="1800">
              <a:solidFill>
                <a:srgbClr val="666666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52" name="Google Shape;352;p32"/>
          <p:cNvSpPr txBox="1"/>
          <p:nvPr/>
        </p:nvSpPr>
        <p:spPr>
          <a:xfrm>
            <a:off x="4736600" y="2476575"/>
            <a:ext cx="4096500" cy="12096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Roboto Mono"/>
                <a:ea typeface="Roboto Mono"/>
                <a:cs typeface="Roboto Mono"/>
                <a:sym typeface="Roboto Mono"/>
              </a:rPr>
              <a:t>0</a:t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Roboto Mono"/>
                <a:ea typeface="Roboto Mono"/>
                <a:cs typeface="Roboto Mono"/>
                <a:sym typeface="Roboto Mono"/>
              </a:rPr>
              <a:t>&gt;&gt;&gt;</a:t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53" name="Google Shape;353;p32"/>
          <p:cNvSpPr/>
          <p:nvPr/>
        </p:nvSpPr>
        <p:spPr>
          <a:xfrm>
            <a:off x="7216475" y="1514050"/>
            <a:ext cx="113100" cy="242100"/>
          </a:xfrm>
          <a:prstGeom prst="roundRect">
            <a:avLst>
              <a:gd fmla="val 16667" name="adj"/>
            </a:avLst>
          </a:prstGeom>
          <a:solidFill>
            <a:srgbClr val="5B5BA5">
              <a:alpha val="262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3"/>
          <p:cNvSpPr txBox="1"/>
          <p:nvPr>
            <p:ph idx="1" type="body"/>
          </p:nvPr>
        </p:nvSpPr>
        <p:spPr>
          <a:xfrm>
            <a:off x="310900" y="1017724"/>
            <a:ext cx="40965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number = 25%4</a:t>
            </a:r>
            <a:endParaRPr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33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Integer division and modulo</a:t>
            </a:r>
            <a:endParaRPr/>
          </a:p>
        </p:txBody>
      </p:sp>
      <p:sp>
        <p:nvSpPr>
          <p:cNvPr id="360" name="Google Shape;360;p33"/>
          <p:cNvSpPr txBox="1"/>
          <p:nvPr>
            <p:ph idx="2" type="body"/>
          </p:nvPr>
        </p:nvSpPr>
        <p:spPr>
          <a:xfrm>
            <a:off x="4736600" y="1170125"/>
            <a:ext cx="40965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lt1"/>
                </a:solidFill>
                <a:highlight>
                  <a:schemeClr val="dk1"/>
                </a:highlight>
              </a:rPr>
              <a:t> Question </a:t>
            </a:r>
            <a:r>
              <a:rPr lang="en-GB" sz="1400">
                <a:solidFill>
                  <a:schemeClr val="lt1"/>
                </a:solidFill>
              </a:rPr>
              <a:t>.</a:t>
            </a:r>
            <a:r>
              <a:rPr lang="en-GB" sz="1400"/>
              <a:t> </a:t>
            </a:r>
            <a:endParaRPr sz="1400"/>
          </a:p>
          <a:p>
            <a:pPr indent="0" lvl="0" marL="0" rtl="0" algn="l">
              <a:lnSpc>
                <a:spcPct val="112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400"/>
              <a:t>What value will be</a:t>
            </a:r>
            <a:r>
              <a:rPr lang="en-GB" sz="1400"/>
              <a:t> held</a:t>
            </a:r>
            <a:r>
              <a:rPr lang="en-GB" sz="1400"/>
              <a:t> by the variable </a:t>
            </a:r>
            <a:r>
              <a:rPr lang="en-GB" sz="1400">
                <a:latin typeface="Roboto Mono"/>
                <a:ea typeface="Roboto Mono"/>
                <a:cs typeface="Roboto Mono"/>
                <a:sym typeface="Roboto Mono"/>
              </a:rPr>
              <a:t>number</a:t>
            </a:r>
            <a:r>
              <a:rPr lang="en-GB" sz="1400"/>
              <a:t>?</a:t>
            </a:r>
            <a:endParaRPr sz="1400"/>
          </a:p>
          <a:p>
            <a:pPr indent="-317500" lvl="0" marL="457200" rtl="0" algn="l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UcPeriod"/>
            </a:pPr>
            <a:r>
              <a:rPr lang="en-GB" sz="1400">
                <a:latin typeface="Roboto Mono"/>
                <a:ea typeface="Roboto Mono"/>
                <a:cs typeface="Roboto Mono"/>
                <a:sym typeface="Roboto Mono"/>
              </a:rPr>
              <a:t>6.25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UcPeriod"/>
            </a:pPr>
            <a:r>
              <a:rPr lang="en-GB" sz="1400">
                <a:latin typeface="Roboto Mono"/>
                <a:ea typeface="Roboto Mono"/>
                <a:cs typeface="Roboto Mono"/>
                <a:sym typeface="Roboto Mono"/>
              </a:rPr>
              <a:t>1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UcPeriod"/>
            </a:pPr>
            <a:r>
              <a:rPr lang="en-GB" sz="1400">
                <a:latin typeface="Roboto Mono"/>
                <a:ea typeface="Roboto Mono"/>
                <a:cs typeface="Roboto Mono"/>
                <a:sym typeface="Roboto Mono"/>
              </a:rPr>
              <a:t>6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UcPeriod"/>
            </a:pPr>
            <a:r>
              <a:rPr lang="en-GB" sz="1400"/>
              <a:t>% is not a valid operator so this will cause an error message. 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33"/>
          <p:cNvSpPr txBox="1"/>
          <p:nvPr>
            <p:ph idx="3" type="subTitle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2</a:t>
            </a:r>
            <a:endParaRPr/>
          </a:p>
        </p:txBody>
      </p:sp>
      <p:sp>
        <p:nvSpPr>
          <p:cNvPr id="362" name="Google Shape;362;p33"/>
          <p:cNvSpPr/>
          <p:nvPr/>
        </p:nvSpPr>
        <p:spPr>
          <a:xfrm>
            <a:off x="4906225" y="2251597"/>
            <a:ext cx="180000" cy="180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1</a:t>
            </a:r>
            <a:endParaRPr sz="1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63" name="Google Shape;363;p33"/>
          <p:cNvSpPr/>
          <p:nvPr/>
        </p:nvSpPr>
        <p:spPr>
          <a:xfrm>
            <a:off x="4906225" y="2708797"/>
            <a:ext cx="180000" cy="180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3</a:t>
            </a:r>
            <a:endParaRPr sz="1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64" name="Google Shape;364;p33"/>
          <p:cNvSpPr/>
          <p:nvPr/>
        </p:nvSpPr>
        <p:spPr>
          <a:xfrm>
            <a:off x="4906225" y="2948303"/>
            <a:ext cx="180000" cy="180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4</a:t>
            </a:r>
            <a:endParaRPr sz="1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grpSp>
        <p:nvGrpSpPr>
          <p:cNvPr id="365" name="Google Shape;365;p33"/>
          <p:cNvGrpSpPr/>
          <p:nvPr/>
        </p:nvGrpSpPr>
        <p:grpSpPr>
          <a:xfrm>
            <a:off x="4713824" y="2440685"/>
            <a:ext cx="390401" cy="229550"/>
            <a:chOff x="4713824" y="2440685"/>
            <a:chExt cx="390401" cy="229550"/>
          </a:xfrm>
        </p:grpSpPr>
        <p:sp>
          <p:nvSpPr>
            <p:cNvPr id="366" name="Google Shape;366;p33"/>
            <p:cNvSpPr/>
            <p:nvPr/>
          </p:nvSpPr>
          <p:spPr>
            <a:xfrm>
              <a:off x="4888225" y="2454235"/>
              <a:ext cx="216000" cy="216000"/>
            </a:xfrm>
            <a:prstGeom prst="ellipse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367" name="Google Shape;367;p33"/>
            <p:cNvSpPr/>
            <p:nvPr/>
          </p:nvSpPr>
          <p:spPr>
            <a:xfrm>
              <a:off x="4713824" y="2440685"/>
              <a:ext cx="216000" cy="2160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solidFill>
                    <a:schemeClr val="accent6"/>
                  </a:solidFill>
                  <a:latin typeface="Quicksand"/>
                  <a:ea typeface="Quicksand"/>
                  <a:cs typeface="Quicksand"/>
                  <a:sym typeface="Quicksand"/>
                </a:rPr>
                <a:t>▹</a:t>
              </a:r>
              <a:endParaRPr sz="1000">
                <a:solidFill>
                  <a:schemeClr val="accent6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sp>
        <p:nvSpPr>
          <p:cNvPr id="368" name="Google Shape;368;p33"/>
          <p:cNvSpPr/>
          <p:nvPr/>
        </p:nvSpPr>
        <p:spPr>
          <a:xfrm>
            <a:off x="4906225" y="2472522"/>
            <a:ext cx="180000" cy="180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2</a:t>
            </a:r>
            <a:endParaRPr sz="1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4"/>
          <p:cNvSpPr txBox="1"/>
          <p:nvPr>
            <p:ph idx="1" type="body"/>
          </p:nvPr>
        </p:nvSpPr>
        <p:spPr>
          <a:xfrm>
            <a:off x="310900" y="1017724"/>
            <a:ext cx="40965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number = 10/3</a:t>
            </a:r>
            <a:endParaRPr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34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Integer division and modulo</a:t>
            </a:r>
            <a:endParaRPr/>
          </a:p>
        </p:txBody>
      </p:sp>
      <p:sp>
        <p:nvSpPr>
          <p:cNvPr id="375" name="Google Shape;375;p34"/>
          <p:cNvSpPr txBox="1"/>
          <p:nvPr>
            <p:ph idx="2" type="body"/>
          </p:nvPr>
        </p:nvSpPr>
        <p:spPr>
          <a:xfrm>
            <a:off x="4736600" y="1170100"/>
            <a:ext cx="40965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lt1"/>
                </a:solidFill>
                <a:highlight>
                  <a:schemeClr val="dk1"/>
                </a:highlight>
              </a:rPr>
              <a:t> Question </a:t>
            </a:r>
            <a:r>
              <a:rPr lang="en-GB" sz="1400">
                <a:solidFill>
                  <a:schemeClr val="lt1"/>
                </a:solidFill>
              </a:rPr>
              <a:t>.</a:t>
            </a:r>
            <a:r>
              <a:rPr lang="en-GB" sz="1400"/>
              <a:t> </a:t>
            </a:r>
            <a:endParaRPr sz="1400"/>
          </a:p>
          <a:p>
            <a:pPr indent="0" lvl="0" marL="0" rtl="0" algn="l">
              <a:lnSpc>
                <a:spcPct val="112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400"/>
              <a:t>What value will be</a:t>
            </a:r>
            <a:r>
              <a:rPr lang="en-GB" sz="1400"/>
              <a:t> held</a:t>
            </a:r>
            <a:r>
              <a:rPr lang="en-GB" sz="1400"/>
              <a:t> by the variable </a:t>
            </a:r>
            <a:r>
              <a:rPr lang="en-GB" sz="1400">
                <a:latin typeface="Roboto Mono"/>
                <a:ea typeface="Roboto Mono"/>
                <a:cs typeface="Roboto Mono"/>
                <a:sym typeface="Roboto Mono"/>
              </a:rPr>
              <a:t>number</a:t>
            </a:r>
            <a:r>
              <a:rPr lang="en-GB" sz="1400"/>
              <a:t>?</a:t>
            </a:r>
            <a:endParaRPr sz="1400"/>
          </a:p>
          <a:p>
            <a:pPr indent="-317500" lvl="0" marL="457200" rtl="0" algn="l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UcPeriod"/>
            </a:pPr>
            <a:r>
              <a:rPr lang="en-GB" sz="1400">
                <a:latin typeface="Roboto Mono"/>
                <a:ea typeface="Roboto Mono"/>
                <a:cs typeface="Roboto Mono"/>
                <a:sym typeface="Roboto Mono"/>
              </a:rPr>
              <a:t>3.3333333333333335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UcPeriod"/>
            </a:pPr>
            <a:r>
              <a:rPr lang="en-GB" sz="1400">
                <a:latin typeface="Roboto Mono"/>
                <a:ea typeface="Roboto Mono"/>
                <a:cs typeface="Roboto Mono"/>
                <a:sym typeface="Roboto Mono"/>
              </a:rPr>
              <a:t>3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UcPeriod"/>
            </a:pPr>
            <a:r>
              <a:rPr lang="en-GB" sz="1400">
                <a:latin typeface="Roboto Mono"/>
                <a:ea typeface="Roboto Mono"/>
                <a:cs typeface="Roboto Mono"/>
                <a:sym typeface="Roboto Mono"/>
              </a:rPr>
              <a:t>1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UcPeriod"/>
            </a:pPr>
            <a:r>
              <a:rPr lang="en-GB" sz="1400"/>
              <a:t>/</a:t>
            </a:r>
            <a:r>
              <a:rPr lang="en-GB" sz="1400"/>
              <a:t> is not a valid operator so this will cause an error message. 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34"/>
          <p:cNvSpPr txBox="1"/>
          <p:nvPr>
            <p:ph idx="3" type="subTitle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2</a:t>
            </a:r>
            <a:endParaRPr/>
          </a:p>
        </p:txBody>
      </p:sp>
      <p:sp>
        <p:nvSpPr>
          <p:cNvPr id="377" name="Google Shape;377;p34"/>
          <p:cNvSpPr/>
          <p:nvPr/>
        </p:nvSpPr>
        <p:spPr>
          <a:xfrm>
            <a:off x="4906225" y="2251597"/>
            <a:ext cx="180000" cy="180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1</a:t>
            </a:r>
            <a:endParaRPr sz="1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78" name="Google Shape;378;p34"/>
          <p:cNvSpPr/>
          <p:nvPr/>
        </p:nvSpPr>
        <p:spPr>
          <a:xfrm>
            <a:off x="4906225" y="2708797"/>
            <a:ext cx="180000" cy="180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3</a:t>
            </a:r>
            <a:endParaRPr sz="1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79" name="Google Shape;379;p34"/>
          <p:cNvSpPr/>
          <p:nvPr/>
        </p:nvSpPr>
        <p:spPr>
          <a:xfrm>
            <a:off x="4906225" y="2948303"/>
            <a:ext cx="180000" cy="180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4</a:t>
            </a:r>
            <a:endParaRPr sz="1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80" name="Google Shape;380;p34"/>
          <p:cNvSpPr/>
          <p:nvPr/>
        </p:nvSpPr>
        <p:spPr>
          <a:xfrm>
            <a:off x="4888225" y="2233610"/>
            <a:ext cx="216000" cy="216000"/>
          </a:xfrm>
          <a:prstGeom prst="ellipse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81" name="Google Shape;381;p34"/>
          <p:cNvSpPr/>
          <p:nvPr/>
        </p:nvSpPr>
        <p:spPr>
          <a:xfrm>
            <a:off x="4713824" y="2219160"/>
            <a:ext cx="216000" cy="2160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accent6"/>
                </a:solidFill>
                <a:latin typeface="Quicksand"/>
                <a:ea typeface="Quicksand"/>
                <a:cs typeface="Quicksand"/>
                <a:sym typeface="Quicksand"/>
              </a:rPr>
              <a:t>▹</a:t>
            </a:r>
            <a:endParaRPr sz="1000">
              <a:solidFill>
                <a:schemeClr val="accent6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82" name="Google Shape;382;p34"/>
          <p:cNvSpPr/>
          <p:nvPr/>
        </p:nvSpPr>
        <p:spPr>
          <a:xfrm>
            <a:off x="4906225" y="2472522"/>
            <a:ext cx="180000" cy="180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2</a:t>
            </a:r>
            <a:endParaRPr sz="1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5"/>
          <p:cNvSpPr txBox="1"/>
          <p:nvPr>
            <p:ph idx="1" type="body"/>
          </p:nvPr>
        </p:nvSpPr>
        <p:spPr>
          <a:xfrm>
            <a:off x="310900" y="1017724"/>
            <a:ext cx="40965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number = 13//3</a:t>
            </a:r>
            <a:endParaRPr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35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Integer division and modulo</a:t>
            </a:r>
            <a:endParaRPr/>
          </a:p>
        </p:txBody>
      </p:sp>
      <p:sp>
        <p:nvSpPr>
          <p:cNvPr id="389" name="Google Shape;389;p35"/>
          <p:cNvSpPr txBox="1"/>
          <p:nvPr>
            <p:ph idx="2" type="body"/>
          </p:nvPr>
        </p:nvSpPr>
        <p:spPr>
          <a:xfrm>
            <a:off x="4736600" y="1170100"/>
            <a:ext cx="40965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lt1"/>
                </a:solidFill>
                <a:highlight>
                  <a:schemeClr val="dk1"/>
                </a:highlight>
              </a:rPr>
              <a:t> Question </a:t>
            </a:r>
            <a:r>
              <a:rPr lang="en-GB" sz="1400">
                <a:solidFill>
                  <a:schemeClr val="lt1"/>
                </a:solidFill>
              </a:rPr>
              <a:t>.</a:t>
            </a:r>
            <a:r>
              <a:rPr lang="en-GB" sz="1400"/>
              <a:t> </a:t>
            </a:r>
            <a:endParaRPr sz="1400"/>
          </a:p>
          <a:p>
            <a:pPr indent="0" lvl="0" marL="0" rtl="0" algn="l">
              <a:lnSpc>
                <a:spcPct val="112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400"/>
              <a:t>What value will be</a:t>
            </a:r>
            <a:r>
              <a:rPr lang="en-GB" sz="1400"/>
              <a:t> held</a:t>
            </a:r>
            <a:r>
              <a:rPr lang="en-GB" sz="1400"/>
              <a:t> by the variable </a:t>
            </a:r>
            <a:r>
              <a:rPr lang="en-GB" sz="1400">
                <a:latin typeface="Roboto Mono"/>
                <a:ea typeface="Roboto Mono"/>
                <a:cs typeface="Roboto Mono"/>
                <a:sym typeface="Roboto Mono"/>
              </a:rPr>
              <a:t>number</a:t>
            </a:r>
            <a:r>
              <a:rPr lang="en-GB" sz="1400"/>
              <a:t>?</a:t>
            </a:r>
            <a:endParaRPr sz="1400"/>
          </a:p>
          <a:p>
            <a:pPr indent="-317500" lvl="0" marL="457200" rtl="0" algn="l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UcPeriod"/>
            </a:pPr>
            <a:r>
              <a:rPr lang="en-GB" sz="1400">
                <a:latin typeface="Roboto Mono"/>
                <a:ea typeface="Roboto Mono"/>
                <a:cs typeface="Roboto Mono"/>
                <a:sym typeface="Roboto Mono"/>
              </a:rPr>
              <a:t>1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UcPeriod"/>
            </a:pPr>
            <a:r>
              <a:rPr lang="en-GB" sz="1400">
                <a:latin typeface="Roboto Mono"/>
                <a:ea typeface="Roboto Mono"/>
                <a:cs typeface="Roboto Mono"/>
                <a:sym typeface="Roboto Mono"/>
              </a:rPr>
              <a:t>4.333333333333333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UcPeriod"/>
            </a:pPr>
            <a:r>
              <a:rPr lang="en-GB" sz="1400">
                <a:latin typeface="Roboto Mono"/>
                <a:ea typeface="Roboto Mono"/>
                <a:cs typeface="Roboto Mono"/>
                <a:sym typeface="Roboto Mono"/>
              </a:rPr>
              <a:t>4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UcPeriod"/>
            </a:pPr>
            <a:r>
              <a:rPr lang="en-GB" sz="1400"/>
              <a:t>//</a:t>
            </a:r>
            <a:r>
              <a:rPr lang="en-GB" sz="1400"/>
              <a:t> is not a valid operator so this will cause an error message. 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35"/>
          <p:cNvSpPr txBox="1"/>
          <p:nvPr>
            <p:ph idx="3" type="subTitle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2</a:t>
            </a:r>
            <a:endParaRPr/>
          </a:p>
        </p:txBody>
      </p:sp>
      <p:sp>
        <p:nvSpPr>
          <p:cNvPr id="391" name="Google Shape;391;p35"/>
          <p:cNvSpPr/>
          <p:nvPr/>
        </p:nvSpPr>
        <p:spPr>
          <a:xfrm>
            <a:off x="4906225" y="2251597"/>
            <a:ext cx="180000" cy="180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1</a:t>
            </a:r>
            <a:endParaRPr sz="1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92" name="Google Shape;392;p35"/>
          <p:cNvSpPr/>
          <p:nvPr/>
        </p:nvSpPr>
        <p:spPr>
          <a:xfrm>
            <a:off x="4906225" y="2708797"/>
            <a:ext cx="180000" cy="180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3</a:t>
            </a:r>
            <a:endParaRPr sz="1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93" name="Google Shape;393;p35"/>
          <p:cNvSpPr/>
          <p:nvPr/>
        </p:nvSpPr>
        <p:spPr>
          <a:xfrm>
            <a:off x="4906225" y="2948303"/>
            <a:ext cx="180000" cy="180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4</a:t>
            </a:r>
            <a:endParaRPr sz="1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grpSp>
        <p:nvGrpSpPr>
          <p:cNvPr id="394" name="Google Shape;394;p35"/>
          <p:cNvGrpSpPr/>
          <p:nvPr/>
        </p:nvGrpSpPr>
        <p:grpSpPr>
          <a:xfrm>
            <a:off x="4717049" y="2678573"/>
            <a:ext cx="390401" cy="229550"/>
            <a:chOff x="3440324" y="2684035"/>
            <a:chExt cx="390401" cy="229550"/>
          </a:xfrm>
        </p:grpSpPr>
        <p:sp>
          <p:nvSpPr>
            <p:cNvPr id="395" name="Google Shape;395;p35"/>
            <p:cNvSpPr/>
            <p:nvPr/>
          </p:nvSpPr>
          <p:spPr>
            <a:xfrm>
              <a:off x="3614725" y="2697585"/>
              <a:ext cx="216000" cy="216000"/>
            </a:xfrm>
            <a:prstGeom prst="ellipse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396" name="Google Shape;396;p35"/>
            <p:cNvSpPr/>
            <p:nvPr/>
          </p:nvSpPr>
          <p:spPr>
            <a:xfrm>
              <a:off x="3440324" y="2684035"/>
              <a:ext cx="216000" cy="2160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solidFill>
                    <a:schemeClr val="accent6"/>
                  </a:solidFill>
                  <a:latin typeface="Quicksand"/>
                  <a:ea typeface="Quicksand"/>
                  <a:cs typeface="Quicksand"/>
                  <a:sym typeface="Quicksand"/>
                </a:rPr>
                <a:t>▹</a:t>
              </a:r>
              <a:endParaRPr sz="1000">
                <a:solidFill>
                  <a:schemeClr val="accent6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sp>
        <p:nvSpPr>
          <p:cNvPr id="397" name="Google Shape;397;p35"/>
          <p:cNvSpPr/>
          <p:nvPr/>
        </p:nvSpPr>
        <p:spPr>
          <a:xfrm>
            <a:off x="4906225" y="2472522"/>
            <a:ext cx="180000" cy="180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2</a:t>
            </a:r>
            <a:endParaRPr sz="1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6"/>
          <p:cNvSpPr txBox="1"/>
          <p:nvPr>
            <p:ph idx="1" type="body"/>
          </p:nvPr>
        </p:nvSpPr>
        <p:spPr>
          <a:xfrm>
            <a:off x="310900" y="1017724"/>
            <a:ext cx="40965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Use the </a:t>
            </a:r>
            <a:r>
              <a:rPr b="1" lang="en-GB"/>
              <a:t>‘Split my bill’ worksheet</a:t>
            </a:r>
            <a:r>
              <a:rPr lang="en-GB"/>
              <a:t> to investigate a program that has been designed to help friends split the bill at a restaurant.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36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‘Split my bill’ app</a:t>
            </a:r>
            <a:endParaRPr/>
          </a:p>
        </p:txBody>
      </p:sp>
      <p:sp>
        <p:nvSpPr>
          <p:cNvPr id="404" name="Google Shape;404;p36"/>
          <p:cNvSpPr txBox="1"/>
          <p:nvPr>
            <p:ph idx="3" type="subTitle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2</a:t>
            </a:r>
            <a:endParaRPr/>
          </a:p>
        </p:txBody>
      </p:sp>
      <p:pic>
        <p:nvPicPr>
          <p:cNvPr id="405" name="Google Shape;40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9800" y="1164012"/>
            <a:ext cx="4431800" cy="2239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7"/>
          <p:cNvSpPr txBox="1"/>
          <p:nvPr>
            <p:ph idx="1" type="body"/>
          </p:nvPr>
        </p:nvSpPr>
        <p:spPr>
          <a:xfrm>
            <a:off x="310900" y="1017724"/>
            <a:ext cx="40965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Discuss your solution to the </a:t>
            </a:r>
            <a:r>
              <a:rPr b="1" lang="en-GB"/>
              <a:t>make </a:t>
            </a:r>
            <a:r>
              <a:rPr lang="en-GB"/>
              <a:t>task with your learning partner. 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●"/>
            </a:pPr>
            <a:r>
              <a:rPr lang="en-GB"/>
              <a:t>Did you meet the requirements?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●"/>
            </a:pPr>
            <a:r>
              <a:rPr lang="en-GB"/>
              <a:t>Did you try the explorer task?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●"/>
            </a:pPr>
            <a:r>
              <a:rPr lang="en-GB"/>
              <a:t>What errors did you encounter and how did you overcome them?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●"/>
            </a:pPr>
            <a:r>
              <a:rPr lang="en-GB"/>
              <a:t>How could you improve your program?</a:t>
            </a:r>
            <a:endParaRPr/>
          </a:p>
        </p:txBody>
      </p:sp>
      <p:sp>
        <p:nvSpPr>
          <p:cNvPr id="411" name="Google Shape;411;p37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Learning partner feedback</a:t>
            </a:r>
            <a:endParaRPr/>
          </a:p>
        </p:txBody>
      </p:sp>
      <p:sp>
        <p:nvSpPr>
          <p:cNvPr id="412" name="Google Shape;412;p37"/>
          <p:cNvSpPr txBox="1"/>
          <p:nvPr>
            <p:ph idx="3" type="subTitle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Plenary</a:t>
            </a:r>
            <a:endParaRPr/>
          </a:p>
        </p:txBody>
      </p:sp>
      <p:pic>
        <p:nvPicPr>
          <p:cNvPr id="413" name="Google Shape;41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6600" y="1170100"/>
            <a:ext cx="4086101" cy="272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8"/>
          <p:cNvSpPr txBox="1"/>
          <p:nvPr>
            <p:ph idx="1" type="body"/>
          </p:nvPr>
        </p:nvSpPr>
        <p:spPr>
          <a:xfrm>
            <a:off x="310900" y="1017724"/>
            <a:ext cx="40965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Complete the ‘Split my Pizza’ app.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Make improvements based on your peer feedback.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38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Homework: Finish the app</a:t>
            </a:r>
            <a:endParaRPr/>
          </a:p>
        </p:txBody>
      </p:sp>
      <p:sp>
        <p:nvSpPr>
          <p:cNvPr id="420" name="Google Shape;420;p38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21" name="Google Shape;421;p38"/>
          <p:cNvSpPr txBox="1"/>
          <p:nvPr>
            <p:ph idx="3" type="subTitle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Homework</a:t>
            </a:r>
            <a:endParaRPr/>
          </a:p>
        </p:txBody>
      </p:sp>
      <p:sp>
        <p:nvSpPr>
          <p:cNvPr id="422" name="Google Shape;422;p38"/>
          <p:cNvSpPr txBox="1"/>
          <p:nvPr/>
        </p:nvSpPr>
        <p:spPr>
          <a:xfrm>
            <a:off x="310900" y="4114800"/>
            <a:ext cx="3564900" cy="698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 Due: Next lesson</a:t>
            </a:r>
            <a:endParaRPr sz="1600">
              <a:solidFill>
                <a:srgbClr val="FA9FD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B5BA5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B5BA5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B5BA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B5BA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9"/>
          <p:cNvSpPr txBox="1"/>
          <p:nvPr>
            <p:ph idx="1" type="body"/>
          </p:nvPr>
        </p:nvSpPr>
        <p:spPr>
          <a:xfrm>
            <a:off x="310900" y="1017724"/>
            <a:ext cx="40965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In this lesson, you…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Learnt about BIDMAS and how this can help you with order of precedence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Explored arithmetic expressions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Familiarised yourself with integer division and modulo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39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Next lesson</a:t>
            </a:r>
            <a:endParaRPr/>
          </a:p>
        </p:txBody>
      </p:sp>
      <p:sp>
        <p:nvSpPr>
          <p:cNvPr id="429" name="Google Shape;429;p39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30" name="Google Shape;430;p39"/>
          <p:cNvSpPr txBox="1"/>
          <p:nvPr>
            <p:ph idx="2" type="body"/>
          </p:nvPr>
        </p:nvSpPr>
        <p:spPr>
          <a:xfrm>
            <a:off x="4736600" y="1017700"/>
            <a:ext cx="40965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Next lesson, you will…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Learn about selection statements and how these can be used to control the flow of execution in programs </a:t>
            </a:r>
            <a:endParaRPr/>
          </a:p>
        </p:txBody>
      </p:sp>
      <p:sp>
        <p:nvSpPr>
          <p:cNvPr id="431" name="Google Shape;431;p39"/>
          <p:cNvSpPr txBox="1"/>
          <p:nvPr>
            <p:ph idx="3" type="subTitle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Summary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/>
          <p:nvPr>
            <p:ph idx="1" type="body"/>
          </p:nvPr>
        </p:nvSpPr>
        <p:spPr>
          <a:xfrm>
            <a:off x="310900" y="1017724"/>
            <a:ext cx="40965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Arithmetic expressions are evaluated in order of operator </a:t>
            </a:r>
            <a:r>
              <a:rPr lang="en-GB"/>
              <a:t>precedence</a:t>
            </a:r>
            <a:r>
              <a:rPr lang="en-GB"/>
              <a:t>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You can use </a:t>
            </a:r>
            <a:r>
              <a:rPr b="1" lang="en-GB"/>
              <a:t>BIDMAS </a:t>
            </a:r>
            <a:r>
              <a:rPr lang="en-GB"/>
              <a:t>to help remind you of the correct order.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It is important to note that </a:t>
            </a:r>
            <a:r>
              <a:rPr b="1" lang="en-GB"/>
              <a:t>a</a:t>
            </a:r>
            <a:r>
              <a:rPr b="1" lang="en-GB"/>
              <a:t>dd</a:t>
            </a:r>
            <a:r>
              <a:rPr lang="en-GB"/>
              <a:t> and </a:t>
            </a:r>
            <a:r>
              <a:rPr b="1" lang="en-GB"/>
              <a:t>s</a:t>
            </a:r>
            <a:r>
              <a:rPr b="1" lang="en-GB"/>
              <a:t>ubtract </a:t>
            </a:r>
            <a:r>
              <a:rPr lang="en-GB"/>
              <a:t>are interchangeable and should be evaluated from </a:t>
            </a:r>
            <a:r>
              <a:rPr lang="en-GB"/>
              <a:t>left to right</a:t>
            </a:r>
            <a:r>
              <a:rPr lang="en-GB"/>
              <a:t>. </a:t>
            </a:r>
            <a:endParaRPr/>
          </a:p>
        </p:txBody>
      </p:sp>
      <p:sp>
        <p:nvSpPr>
          <p:cNvPr id="90" name="Google Shape;90;p14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BIDMAS</a:t>
            </a:r>
            <a:endParaRPr/>
          </a:p>
        </p:txBody>
      </p:sp>
      <p:sp>
        <p:nvSpPr>
          <p:cNvPr id="91" name="Google Shape;91;p14"/>
          <p:cNvSpPr txBox="1"/>
          <p:nvPr>
            <p:ph idx="2" type="body"/>
          </p:nvPr>
        </p:nvSpPr>
        <p:spPr>
          <a:xfrm>
            <a:off x="4736600" y="1017700"/>
            <a:ext cx="40965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B </a:t>
            </a:r>
            <a:r>
              <a:rPr lang="en-GB"/>
              <a:t>- brackets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GB"/>
              <a:t>I </a:t>
            </a:r>
            <a:r>
              <a:rPr lang="en-GB"/>
              <a:t>- </a:t>
            </a:r>
            <a:r>
              <a:rPr lang="en-GB"/>
              <a:t>indices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GB"/>
              <a:t>D </a:t>
            </a:r>
            <a:r>
              <a:rPr lang="en-GB"/>
              <a:t>- division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GB"/>
              <a:t>M </a:t>
            </a:r>
            <a:r>
              <a:rPr lang="en-GB"/>
              <a:t>- multiplication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GB"/>
              <a:t>A </a:t>
            </a:r>
            <a:r>
              <a:rPr lang="en-GB"/>
              <a:t>- addition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-GB"/>
              <a:t>S </a:t>
            </a:r>
            <a:r>
              <a:rPr lang="en-GB"/>
              <a:t>- subtract</a:t>
            </a:r>
            <a:endParaRPr/>
          </a:p>
        </p:txBody>
      </p:sp>
      <p:sp>
        <p:nvSpPr>
          <p:cNvPr id="92" name="Google Shape;92;p14"/>
          <p:cNvSpPr txBox="1"/>
          <p:nvPr>
            <p:ph idx="3" type="subTitle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Starter activity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>
            <p:ph idx="1" type="body"/>
          </p:nvPr>
        </p:nvSpPr>
        <p:spPr>
          <a:xfrm>
            <a:off x="310900" y="1017724"/>
            <a:ext cx="40965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In your </a:t>
            </a:r>
            <a:r>
              <a:rPr b="1" lang="en-GB"/>
              <a:t>maths </a:t>
            </a:r>
            <a:r>
              <a:rPr lang="en-GB"/>
              <a:t>lessons you might have seen </a:t>
            </a:r>
            <a:r>
              <a:rPr b="1" lang="en-GB"/>
              <a:t>BIDMAS </a:t>
            </a:r>
            <a:r>
              <a:rPr lang="en-GB"/>
              <a:t>represented in a triangle like this diagram. </a:t>
            </a:r>
            <a:endParaRPr/>
          </a:p>
        </p:txBody>
      </p:sp>
      <p:sp>
        <p:nvSpPr>
          <p:cNvPr id="98" name="Google Shape;98;p15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BIDMAS</a:t>
            </a:r>
            <a:endParaRPr/>
          </a:p>
        </p:txBody>
      </p:sp>
      <p:sp>
        <p:nvSpPr>
          <p:cNvPr id="99" name="Google Shape;99;p15"/>
          <p:cNvSpPr txBox="1"/>
          <p:nvPr>
            <p:ph idx="3" type="subTitle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Starter activity</a:t>
            </a:r>
            <a:endParaRPr/>
          </a:p>
        </p:txBody>
      </p:sp>
      <p:grpSp>
        <p:nvGrpSpPr>
          <p:cNvPr id="100" name="Google Shape;100;p15"/>
          <p:cNvGrpSpPr/>
          <p:nvPr/>
        </p:nvGrpSpPr>
        <p:grpSpPr>
          <a:xfrm>
            <a:off x="4938325" y="1149750"/>
            <a:ext cx="3288600" cy="2844000"/>
            <a:chOff x="4938325" y="1149750"/>
            <a:chExt cx="3288600" cy="2844000"/>
          </a:xfrm>
        </p:grpSpPr>
        <p:sp>
          <p:nvSpPr>
            <p:cNvPr id="101" name="Google Shape;101;p15"/>
            <p:cNvSpPr/>
            <p:nvPr/>
          </p:nvSpPr>
          <p:spPr>
            <a:xfrm>
              <a:off x="4938325" y="1149750"/>
              <a:ext cx="3288600" cy="2844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02" name="Google Shape;102;p15"/>
            <p:cNvCxnSpPr/>
            <p:nvPr/>
          </p:nvCxnSpPr>
          <p:spPr>
            <a:xfrm>
              <a:off x="6134000" y="1938550"/>
              <a:ext cx="9057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3" name="Google Shape;103;p15"/>
            <p:cNvCxnSpPr>
              <a:stCxn id="101" idx="1"/>
              <a:endCxn id="101" idx="5"/>
            </p:cNvCxnSpPr>
            <p:nvPr/>
          </p:nvCxnSpPr>
          <p:spPr>
            <a:xfrm>
              <a:off x="5760475" y="2571750"/>
              <a:ext cx="16443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4" name="Google Shape;104;p15"/>
            <p:cNvCxnSpPr/>
            <p:nvPr/>
          </p:nvCxnSpPr>
          <p:spPr>
            <a:xfrm>
              <a:off x="5355750" y="3282775"/>
              <a:ext cx="24621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05" name="Google Shape;105;p15"/>
            <p:cNvSpPr txBox="1"/>
            <p:nvPr/>
          </p:nvSpPr>
          <p:spPr>
            <a:xfrm>
              <a:off x="6353325" y="1412125"/>
              <a:ext cx="537600" cy="44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latin typeface="Roboto Mono"/>
                  <a:ea typeface="Roboto Mono"/>
                  <a:cs typeface="Roboto Mono"/>
                  <a:sym typeface="Roboto Mono"/>
                </a:rPr>
                <a:t>()</a:t>
              </a:r>
              <a:endParaRPr sz="1600"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  <p:sp>
          <p:nvSpPr>
            <p:cNvPr id="106" name="Google Shape;106;p15"/>
            <p:cNvSpPr txBox="1"/>
            <p:nvPr/>
          </p:nvSpPr>
          <p:spPr>
            <a:xfrm>
              <a:off x="6395775" y="2030900"/>
              <a:ext cx="537600" cy="44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latin typeface="Roboto Mono"/>
                  <a:ea typeface="Roboto Mono"/>
                  <a:cs typeface="Roboto Mono"/>
                  <a:sym typeface="Roboto Mono"/>
                </a:rPr>
                <a:t>4</a:t>
              </a:r>
              <a:r>
                <a:rPr baseline="30000" lang="en-GB" sz="1600">
                  <a:latin typeface="Roboto Mono"/>
                  <a:ea typeface="Roboto Mono"/>
                  <a:cs typeface="Roboto Mono"/>
                  <a:sym typeface="Roboto Mono"/>
                </a:rPr>
                <a:t>2</a:t>
              </a:r>
              <a:endParaRPr baseline="30000" sz="1600"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  <p:sp>
          <p:nvSpPr>
            <p:cNvPr id="107" name="Google Shape;107;p15"/>
            <p:cNvSpPr txBox="1"/>
            <p:nvPr/>
          </p:nvSpPr>
          <p:spPr>
            <a:xfrm>
              <a:off x="5780275" y="2703013"/>
              <a:ext cx="1604700" cy="44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latin typeface="Roboto Mono"/>
                  <a:ea typeface="Roboto Mono"/>
                  <a:cs typeface="Roboto Mono"/>
                  <a:sym typeface="Roboto Mono"/>
                </a:rPr>
                <a:t>/     *</a:t>
              </a:r>
              <a:endParaRPr baseline="30000" sz="1600"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  <p:sp>
          <p:nvSpPr>
            <p:cNvPr id="108" name="Google Shape;108;p15"/>
            <p:cNvSpPr txBox="1"/>
            <p:nvPr/>
          </p:nvSpPr>
          <p:spPr>
            <a:xfrm>
              <a:off x="5780275" y="3463875"/>
              <a:ext cx="1604700" cy="44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latin typeface="Roboto Mono"/>
                  <a:ea typeface="Roboto Mono"/>
                  <a:cs typeface="Roboto Mono"/>
                  <a:sym typeface="Roboto Mono"/>
                </a:rPr>
                <a:t>+</a:t>
              </a:r>
              <a:r>
                <a:rPr lang="en-GB" sz="1600">
                  <a:latin typeface="Roboto Mono"/>
                  <a:ea typeface="Roboto Mono"/>
                  <a:cs typeface="Roboto Mono"/>
                  <a:sym typeface="Roboto Mono"/>
                </a:rPr>
                <a:t>     -</a:t>
              </a:r>
              <a:endParaRPr baseline="30000" sz="1600"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 txBox="1"/>
          <p:nvPr>
            <p:ph idx="2" type="body"/>
          </p:nvPr>
        </p:nvSpPr>
        <p:spPr>
          <a:xfrm>
            <a:off x="4736600" y="1017700"/>
            <a:ext cx="40965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B7B7B7"/>
                </a:solidFill>
              </a:rPr>
              <a:t>BID</a:t>
            </a:r>
            <a:r>
              <a:rPr b="1" lang="en-GB"/>
              <a:t>MAS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There are no </a:t>
            </a:r>
            <a:r>
              <a:rPr b="1" lang="en-GB"/>
              <a:t>b</a:t>
            </a:r>
            <a:r>
              <a:rPr lang="en-GB"/>
              <a:t>rackets, </a:t>
            </a:r>
            <a:r>
              <a:rPr b="1" lang="en-GB"/>
              <a:t>i</a:t>
            </a:r>
            <a:r>
              <a:rPr lang="en-GB"/>
              <a:t>ndices, or </a:t>
            </a:r>
            <a:r>
              <a:rPr b="1" lang="en-GB"/>
              <a:t>d</a:t>
            </a:r>
            <a:r>
              <a:rPr lang="en-GB"/>
              <a:t>ivision in this expression, so start with </a:t>
            </a:r>
            <a:r>
              <a:rPr b="1" lang="en-GB"/>
              <a:t>m</a:t>
            </a:r>
            <a:r>
              <a:rPr lang="en-GB"/>
              <a:t>ultiplication. </a:t>
            </a:r>
            <a:endParaRPr/>
          </a:p>
        </p:txBody>
      </p:sp>
      <p:sp>
        <p:nvSpPr>
          <p:cNvPr id="114" name="Google Shape;114;p16"/>
          <p:cNvSpPr txBox="1"/>
          <p:nvPr>
            <p:ph idx="1" type="body"/>
          </p:nvPr>
        </p:nvSpPr>
        <p:spPr>
          <a:xfrm>
            <a:off x="310900" y="1017724"/>
            <a:ext cx="40965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10-2+</a:t>
            </a:r>
            <a:r>
              <a:rPr b="1" lang="en-GB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2*5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115" name="Google Shape;115;p16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BIDMAS</a:t>
            </a:r>
            <a:endParaRPr/>
          </a:p>
        </p:txBody>
      </p:sp>
      <p:sp>
        <p:nvSpPr>
          <p:cNvPr id="116" name="Google Shape;116;p16"/>
          <p:cNvSpPr txBox="1"/>
          <p:nvPr>
            <p:ph idx="3" type="subTitle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Starter activity</a:t>
            </a:r>
            <a:endParaRPr/>
          </a:p>
        </p:txBody>
      </p:sp>
      <p:grpSp>
        <p:nvGrpSpPr>
          <p:cNvPr id="117" name="Google Shape;117;p16"/>
          <p:cNvGrpSpPr/>
          <p:nvPr/>
        </p:nvGrpSpPr>
        <p:grpSpPr>
          <a:xfrm>
            <a:off x="2664050" y="1722775"/>
            <a:ext cx="1644300" cy="1422000"/>
            <a:chOff x="4938325" y="1149750"/>
            <a:chExt cx="3288600" cy="2844000"/>
          </a:xfrm>
        </p:grpSpPr>
        <p:sp>
          <p:nvSpPr>
            <p:cNvPr id="118" name="Google Shape;118;p16"/>
            <p:cNvSpPr/>
            <p:nvPr/>
          </p:nvSpPr>
          <p:spPr>
            <a:xfrm>
              <a:off x="4938325" y="1149750"/>
              <a:ext cx="3288600" cy="2844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19" name="Google Shape;119;p16"/>
            <p:cNvCxnSpPr/>
            <p:nvPr/>
          </p:nvCxnSpPr>
          <p:spPr>
            <a:xfrm>
              <a:off x="6134000" y="1938550"/>
              <a:ext cx="9057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0" name="Google Shape;120;p16"/>
            <p:cNvCxnSpPr>
              <a:stCxn id="118" idx="1"/>
              <a:endCxn id="118" idx="5"/>
            </p:cNvCxnSpPr>
            <p:nvPr/>
          </p:nvCxnSpPr>
          <p:spPr>
            <a:xfrm>
              <a:off x="5760475" y="2571750"/>
              <a:ext cx="16443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1" name="Google Shape;121;p16"/>
            <p:cNvCxnSpPr/>
            <p:nvPr/>
          </p:nvCxnSpPr>
          <p:spPr>
            <a:xfrm>
              <a:off x="5355750" y="3282775"/>
              <a:ext cx="24621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22" name="Google Shape;122;p16"/>
            <p:cNvSpPr txBox="1"/>
            <p:nvPr/>
          </p:nvSpPr>
          <p:spPr>
            <a:xfrm>
              <a:off x="6179979" y="1259750"/>
              <a:ext cx="799800" cy="44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rgbClr val="999999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()</a:t>
              </a:r>
              <a:endParaRPr sz="12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  <p:sp>
          <p:nvSpPr>
            <p:cNvPr id="123" name="Google Shape;123;p16"/>
            <p:cNvSpPr txBox="1"/>
            <p:nvPr/>
          </p:nvSpPr>
          <p:spPr>
            <a:xfrm>
              <a:off x="6200681" y="1931875"/>
              <a:ext cx="799800" cy="44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rgbClr val="999999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4</a:t>
              </a:r>
              <a:r>
                <a:rPr baseline="30000" lang="en-GB" sz="1200">
                  <a:solidFill>
                    <a:srgbClr val="999999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2</a:t>
              </a:r>
              <a:endParaRPr baseline="30000" sz="12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  <p:sp>
          <p:nvSpPr>
            <p:cNvPr id="124" name="Google Shape;124;p16"/>
            <p:cNvSpPr txBox="1"/>
            <p:nvPr/>
          </p:nvSpPr>
          <p:spPr>
            <a:xfrm>
              <a:off x="5355775" y="2632288"/>
              <a:ext cx="2387100" cy="44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rgbClr val="999999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/</a:t>
              </a:r>
              <a:r>
                <a:rPr lang="en-GB" sz="1200">
                  <a:latin typeface="Roboto Mono"/>
                  <a:ea typeface="Roboto Mono"/>
                  <a:cs typeface="Roboto Mono"/>
                  <a:sym typeface="Roboto Mono"/>
                </a:rPr>
                <a:t>     </a:t>
              </a:r>
              <a:r>
                <a:rPr b="1" lang="en-GB" sz="1200">
                  <a:latin typeface="Roboto Mono"/>
                  <a:ea typeface="Roboto Mono"/>
                  <a:cs typeface="Roboto Mono"/>
                  <a:sym typeface="Roboto Mono"/>
                </a:rPr>
                <a:t>*</a:t>
              </a:r>
              <a:endParaRPr b="1" baseline="30000" sz="1200"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  <p:sp>
          <p:nvSpPr>
            <p:cNvPr id="125" name="Google Shape;125;p16"/>
            <p:cNvSpPr txBox="1"/>
            <p:nvPr/>
          </p:nvSpPr>
          <p:spPr>
            <a:xfrm>
              <a:off x="5355775" y="3350701"/>
              <a:ext cx="2387100" cy="44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latin typeface="Roboto Mono"/>
                  <a:ea typeface="Roboto Mono"/>
                  <a:cs typeface="Roboto Mono"/>
                  <a:sym typeface="Roboto Mono"/>
                </a:rPr>
                <a:t>+     -</a:t>
              </a:r>
              <a:endParaRPr baseline="30000" sz="1200"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/>
          <p:cNvSpPr txBox="1"/>
          <p:nvPr>
            <p:ph idx="1" type="body"/>
          </p:nvPr>
        </p:nvSpPr>
        <p:spPr>
          <a:xfrm>
            <a:off x="310900" y="1017724"/>
            <a:ext cx="40965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10-2+</a:t>
            </a:r>
            <a:r>
              <a:rPr b="1" lang="en-GB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2*5</a:t>
            </a:r>
            <a:endParaRPr b="1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31" name="Google Shape;131;p17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BIDMAS</a:t>
            </a:r>
            <a:endParaRPr/>
          </a:p>
        </p:txBody>
      </p:sp>
      <p:sp>
        <p:nvSpPr>
          <p:cNvPr id="132" name="Google Shape;132;p17"/>
          <p:cNvSpPr txBox="1"/>
          <p:nvPr>
            <p:ph idx="2" type="body"/>
          </p:nvPr>
        </p:nvSpPr>
        <p:spPr>
          <a:xfrm>
            <a:off x="4736600" y="1017700"/>
            <a:ext cx="40965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B7B7B7"/>
                </a:solidFill>
              </a:rPr>
              <a:t>BID</a:t>
            </a:r>
            <a:r>
              <a:rPr b="1" lang="en-GB"/>
              <a:t>MAS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There are no </a:t>
            </a:r>
            <a:r>
              <a:rPr b="1" lang="en-GB"/>
              <a:t>b</a:t>
            </a:r>
            <a:r>
              <a:rPr lang="en-GB"/>
              <a:t>rackets, </a:t>
            </a:r>
            <a:r>
              <a:rPr b="1" lang="en-GB"/>
              <a:t>i</a:t>
            </a:r>
            <a:r>
              <a:rPr lang="en-GB"/>
              <a:t>ndices, or </a:t>
            </a:r>
            <a:r>
              <a:rPr b="1" lang="en-GB"/>
              <a:t>d</a:t>
            </a:r>
            <a:r>
              <a:rPr lang="en-GB"/>
              <a:t>ivision in this expression, so start with </a:t>
            </a:r>
            <a:r>
              <a:rPr b="1" lang="en-GB"/>
              <a:t>m</a:t>
            </a:r>
            <a:r>
              <a:rPr lang="en-GB"/>
              <a:t>ultiplication.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2*5 is 10</a:t>
            </a:r>
            <a:endParaRPr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33" name="Google Shape;133;p17"/>
          <p:cNvSpPr txBox="1"/>
          <p:nvPr>
            <p:ph idx="3" type="subTitle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Starter activity</a:t>
            </a:r>
            <a:endParaRPr/>
          </a:p>
        </p:txBody>
      </p:sp>
      <p:grpSp>
        <p:nvGrpSpPr>
          <p:cNvPr id="134" name="Google Shape;134;p17"/>
          <p:cNvGrpSpPr/>
          <p:nvPr/>
        </p:nvGrpSpPr>
        <p:grpSpPr>
          <a:xfrm>
            <a:off x="2664050" y="1722775"/>
            <a:ext cx="1644300" cy="1422000"/>
            <a:chOff x="4938325" y="1149750"/>
            <a:chExt cx="3288600" cy="2844000"/>
          </a:xfrm>
        </p:grpSpPr>
        <p:sp>
          <p:nvSpPr>
            <p:cNvPr id="135" name="Google Shape;135;p17"/>
            <p:cNvSpPr/>
            <p:nvPr/>
          </p:nvSpPr>
          <p:spPr>
            <a:xfrm>
              <a:off x="4938325" y="1149750"/>
              <a:ext cx="3288600" cy="2844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36" name="Google Shape;136;p17"/>
            <p:cNvCxnSpPr/>
            <p:nvPr/>
          </p:nvCxnSpPr>
          <p:spPr>
            <a:xfrm>
              <a:off x="6134000" y="1938550"/>
              <a:ext cx="9057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7" name="Google Shape;137;p17"/>
            <p:cNvCxnSpPr>
              <a:stCxn id="135" idx="1"/>
              <a:endCxn id="135" idx="5"/>
            </p:cNvCxnSpPr>
            <p:nvPr/>
          </p:nvCxnSpPr>
          <p:spPr>
            <a:xfrm>
              <a:off x="5760475" y="2571750"/>
              <a:ext cx="16443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8" name="Google Shape;138;p17"/>
            <p:cNvCxnSpPr/>
            <p:nvPr/>
          </p:nvCxnSpPr>
          <p:spPr>
            <a:xfrm>
              <a:off x="5355750" y="3282775"/>
              <a:ext cx="24621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39" name="Google Shape;139;p17"/>
            <p:cNvSpPr txBox="1"/>
            <p:nvPr/>
          </p:nvSpPr>
          <p:spPr>
            <a:xfrm>
              <a:off x="6179979" y="1259750"/>
              <a:ext cx="799800" cy="44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rgbClr val="999999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()</a:t>
              </a:r>
              <a:endParaRPr sz="12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  <p:sp>
          <p:nvSpPr>
            <p:cNvPr id="140" name="Google Shape;140;p17"/>
            <p:cNvSpPr txBox="1"/>
            <p:nvPr/>
          </p:nvSpPr>
          <p:spPr>
            <a:xfrm>
              <a:off x="6200681" y="1931875"/>
              <a:ext cx="799800" cy="44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rgbClr val="999999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4</a:t>
              </a:r>
              <a:r>
                <a:rPr baseline="30000" lang="en-GB" sz="1200">
                  <a:solidFill>
                    <a:srgbClr val="999999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2</a:t>
              </a:r>
              <a:endParaRPr baseline="30000" sz="12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  <p:sp>
          <p:nvSpPr>
            <p:cNvPr id="141" name="Google Shape;141;p17"/>
            <p:cNvSpPr txBox="1"/>
            <p:nvPr/>
          </p:nvSpPr>
          <p:spPr>
            <a:xfrm>
              <a:off x="5355775" y="2632288"/>
              <a:ext cx="2387100" cy="44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rgbClr val="999999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/</a:t>
              </a:r>
              <a:r>
                <a:rPr lang="en-GB" sz="1200">
                  <a:latin typeface="Roboto Mono"/>
                  <a:ea typeface="Roboto Mono"/>
                  <a:cs typeface="Roboto Mono"/>
                  <a:sym typeface="Roboto Mono"/>
                </a:rPr>
                <a:t>     *</a:t>
              </a:r>
              <a:endParaRPr baseline="30000" sz="1200"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  <p:sp>
          <p:nvSpPr>
            <p:cNvPr id="142" name="Google Shape;142;p17"/>
            <p:cNvSpPr txBox="1"/>
            <p:nvPr/>
          </p:nvSpPr>
          <p:spPr>
            <a:xfrm>
              <a:off x="5355775" y="3350701"/>
              <a:ext cx="2387100" cy="44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latin typeface="Roboto Mono"/>
                  <a:ea typeface="Roboto Mono"/>
                  <a:cs typeface="Roboto Mono"/>
                  <a:sym typeface="Roboto Mono"/>
                </a:rPr>
                <a:t>+     -</a:t>
              </a:r>
              <a:endParaRPr baseline="30000" sz="1200"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8"/>
          <p:cNvSpPr txBox="1"/>
          <p:nvPr>
            <p:ph idx="1" type="body"/>
          </p:nvPr>
        </p:nvSpPr>
        <p:spPr>
          <a:xfrm>
            <a:off x="310900" y="1017724"/>
            <a:ext cx="40965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10-2+</a:t>
            </a:r>
            <a:r>
              <a:rPr lang="en-GB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2*5</a:t>
            </a:r>
            <a:endParaRPr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10-2+</a:t>
            </a:r>
            <a:r>
              <a:rPr b="1" lang="en-GB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10</a:t>
            </a:r>
            <a:endParaRPr b="1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48" name="Google Shape;148;p18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BIDMAS</a:t>
            </a:r>
            <a:endParaRPr/>
          </a:p>
        </p:txBody>
      </p:sp>
      <p:sp>
        <p:nvSpPr>
          <p:cNvPr id="149" name="Google Shape;149;p18"/>
          <p:cNvSpPr txBox="1"/>
          <p:nvPr>
            <p:ph idx="2" type="body"/>
          </p:nvPr>
        </p:nvSpPr>
        <p:spPr>
          <a:xfrm>
            <a:off x="4736600" y="1017700"/>
            <a:ext cx="40965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B7B7B7"/>
                </a:solidFill>
              </a:rPr>
              <a:t>BID</a:t>
            </a:r>
            <a:r>
              <a:rPr b="1" lang="en-GB"/>
              <a:t>MAS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There are no </a:t>
            </a:r>
            <a:r>
              <a:rPr b="1" lang="en-GB"/>
              <a:t>b</a:t>
            </a:r>
            <a:r>
              <a:rPr lang="en-GB"/>
              <a:t>rackets, </a:t>
            </a:r>
            <a:r>
              <a:rPr b="1" lang="en-GB"/>
              <a:t>i</a:t>
            </a:r>
            <a:r>
              <a:rPr lang="en-GB"/>
              <a:t>ndices, or </a:t>
            </a:r>
            <a:r>
              <a:rPr b="1" lang="en-GB"/>
              <a:t>d</a:t>
            </a:r>
            <a:r>
              <a:rPr lang="en-GB"/>
              <a:t>ivision in this expression, so start with </a:t>
            </a:r>
            <a:r>
              <a:rPr b="1" lang="en-GB"/>
              <a:t>m</a:t>
            </a:r>
            <a:r>
              <a:rPr lang="en-GB"/>
              <a:t>ultiplication.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2*5 is 10</a:t>
            </a:r>
            <a:endParaRPr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50" name="Google Shape;150;p18"/>
          <p:cNvSpPr txBox="1"/>
          <p:nvPr>
            <p:ph idx="3" type="subTitle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Starter activity</a:t>
            </a:r>
            <a:endParaRPr/>
          </a:p>
        </p:txBody>
      </p:sp>
      <p:grpSp>
        <p:nvGrpSpPr>
          <p:cNvPr id="151" name="Google Shape;151;p18"/>
          <p:cNvGrpSpPr/>
          <p:nvPr/>
        </p:nvGrpSpPr>
        <p:grpSpPr>
          <a:xfrm>
            <a:off x="2664050" y="1722775"/>
            <a:ext cx="1644300" cy="1422000"/>
            <a:chOff x="4938325" y="1149750"/>
            <a:chExt cx="3288600" cy="2844000"/>
          </a:xfrm>
        </p:grpSpPr>
        <p:sp>
          <p:nvSpPr>
            <p:cNvPr id="152" name="Google Shape;152;p18"/>
            <p:cNvSpPr/>
            <p:nvPr/>
          </p:nvSpPr>
          <p:spPr>
            <a:xfrm>
              <a:off x="4938325" y="1149750"/>
              <a:ext cx="3288600" cy="2844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53" name="Google Shape;153;p18"/>
            <p:cNvCxnSpPr/>
            <p:nvPr/>
          </p:nvCxnSpPr>
          <p:spPr>
            <a:xfrm>
              <a:off x="6134000" y="1938550"/>
              <a:ext cx="9057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4" name="Google Shape;154;p18"/>
            <p:cNvCxnSpPr>
              <a:stCxn id="152" idx="1"/>
              <a:endCxn id="152" idx="5"/>
            </p:cNvCxnSpPr>
            <p:nvPr/>
          </p:nvCxnSpPr>
          <p:spPr>
            <a:xfrm>
              <a:off x="5760475" y="2571750"/>
              <a:ext cx="16443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5" name="Google Shape;155;p18"/>
            <p:cNvCxnSpPr/>
            <p:nvPr/>
          </p:nvCxnSpPr>
          <p:spPr>
            <a:xfrm>
              <a:off x="5355750" y="3282775"/>
              <a:ext cx="24621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56" name="Google Shape;156;p18"/>
            <p:cNvSpPr txBox="1"/>
            <p:nvPr/>
          </p:nvSpPr>
          <p:spPr>
            <a:xfrm>
              <a:off x="6179979" y="1259750"/>
              <a:ext cx="799800" cy="44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rgbClr val="999999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()</a:t>
              </a:r>
              <a:endParaRPr sz="12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  <p:sp>
          <p:nvSpPr>
            <p:cNvPr id="157" name="Google Shape;157;p18"/>
            <p:cNvSpPr txBox="1"/>
            <p:nvPr/>
          </p:nvSpPr>
          <p:spPr>
            <a:xfrm>
              <a:off x="6200681" y="1931875"/>
              <a:ext cx="799800" cy="44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rgbClr val="999999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4</a:t>
              </a:r>
              <a:r>
                <a:rPr baseline="30000" lang="en-GB" sz="1200">
                  <a:solidFill>
                    <a:srgbClr val="999999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2</a:t>
              </a:r>
              <a:endParaRPr baseline="30000" sz="12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  <p:sp>
          <p:nvSpPr>
            <p:cNvPr id="158" name="Google Shape;158;p18"/>
            <p:cNvSpPr txBox="1"/>
            <p:nvPr/>
          </p:nvSpPr>
          <p:spPr>
            <a:xfrm>
              <a:off x="5355775" y="2632288"/>
              <a:ext cx="2387100" cy="44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rgbClr val="999999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/ </a:t>
              </a:r>
              <a:r>
                <a:rPr lang="en-GB" sz="1200">
                  <a:latin typeface="Roboto Mono"/>
                  <a:ea typeface="Roboto Mono"/>
                  <a:cs typeface="Roboto Mono"/>
                  <a:sym typeface="Roboto Mono"/>
                </a:rPr>
                <a:t>    *</a:t>
              </a:r>
              <a:endParaRPr baseline="30000" sz="1200"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  <p:sp>
          <p:nvSpPr>
            <p:cNvPr id="159" name="Google Shape;159;p18"/>
            <p:cNvSpPr txBox="1"/>
            <p:nvPr/>
          </p:nvSpPr>
          <p:spPr>
            <a:xfrm>
              <a:off x="5355775" y="3350701"/>
              <a:ext cx="2387100" cy="44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latin typeface="Roboto Mono"/>
                  <a:ea typeface="Roboto Mono"/>
                  <a:cs typeface="Roboto Mono"/>
                  <a:sym typeface="Roboto Mono"/>
                </a:rPr>
                <a:t>+     -</a:t>
              </a:r>
              <a:endParaRPr baseline="30000" sz="1200"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9"/>
          <p:cNvSpPr txBox="1"/>
          <p:nvPr>
            <p:ph idx="1" type="body"/>
          </p:nvPr>
        </p:nvSpPr>
        <p:spPr>
          <a:xfrm>
            <a:off x="310900" y="1017724"/>
            <a:ext cx="40965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10-2+</a:t>
            </a:r>
            <a:r>
              <a:rPr lang="en-GB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2*5</a:t>
            </a:r>
            <a:endParaRPr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10-2+</a:t>
            </a:r>
            <a:r>
              <a:rPr b="1" lang="en-GB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10</a:t>
            </a:r>
            <a:endParaRPr b="1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65" name="Google Shape;165;p19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BIDMAS</a:t>
            </a:r>
            <a:endParaRPr/>
          </a:p>
        </p:txBody>
      </p:sp>
      <p:sp>
        <p:nvSpPr>
          <p:cNvPr id="166" name="Google Shape;166;p19"/>
          <p:cNvSpPr txBox="1"/>
          <p:nvPr>
            <p:ph idx="2" type="body"/>
          </p:nvPr>
        </p:nvSpPr>
        <p:spPr>
          <a:xfrm>
            <a:off x="4736600" y="1017700"/>
            <a:ext cx="40965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B7B7B7"/>
                </a:solidFill>
              </a:rPr>
              <a:t>BID</a:t>
            </a:r>
            <a:r>
              <a:rPr b="1" lang="en-GB"/>
              <a:t>MAS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There are no </a:t>
            </a:r>
            <a:r>
              <a:rPr b="1" lang="en-GB"/>
              <a:t>b</a:t>
            </a:r>
            <a:r>
              <a:rPr lang="en-GB"/>
              <a:t>rackets, </a:t>
            </a:r>
            <a:r>
              <a:rPr b="1" lang="en-GB"/>
              <a:t>i</a:t>
            </a:r>
            <a:r>
              <a:rPr lang="en-GB"/>
              <a:t>ndices, or </a:t>
            </a:r>
            <a:r>
              <a:rPr b="1" lang="en-GB"/>
              <a:t>d</a:t>
            </a:r>
            <a:r>
              <a:rPr lang="en-GB"/>
              <a:t>ivision in this expression, so start with </a:t>
            </a:r>
            <a:r>
              <a:rPr b="1" lang="en-GB"/>
              <a:t>m</a:t>
            </a:r>
            <a:r>
              <a:rPr lang="en-GB"/>
              <a:t>ultiplication.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2*5 is 10</a:t>
            </a:r>
            <a:endParaRPr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67" name="Google Shape;167;p19"/>
          <p:cNvSpPr txBox="1"/>
          <p:nvPr>
            <p:ph idx="3" type="subTitle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Starter activity</a:t>
            </a:r>
            <a:endParaRPr/>
          </a:p>
        </p:txBody>
      </p:sp>
      <p:grpSp>
        <p:nvGrpSpPr>
          <p:cNvPr id="168" name="Google Shape;168;p19"/>
          <p:cNvGrpSpPr/>
          <p:nvPr/>
        </p:nvGrpSpPr>
        <p:grpSpPr>
          <a:xfrm>
            <a:off x="2664050" y="1722775"/>
            <a:ext cx="1644300" cy="1422000"/>
            <a:chOff x="4938325" y="1149750"/>
            <a:chExt cx="3288600" cy="2844000"/>
          </a:xfrm>
        </p:grpSpPr>
        <p:sp>
          <p:nvSpPr>
            <p:cNvPr id="169" name="Google Shape;169;p19"/>
            <p:cNvSpPr/>
            <p:nvPr/>
          </p:nvSpPr>
          <p:spPr>
            <a:xfrm>
              <a:off x="4938325" y="1149750"/>
              <a:ext cx="3288600" cy="2844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70" name="Google Shape;170;p19"/>
            <p:cNvCxnSpPr/>
            <p:nvPr/>
          </p:nvCxnSpPr>
          <p:spPr>
            <a:xfrm>
              <a:off x="6134000" y="1938550"/>
              <a:ext cx="9057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1" name="Google Shape;171;p19"/>
            <p:cNvCxnSpPr>
              <a:stCxn id="169" idx="1"/>
              <a:endCxn id="169" idx="5"/>
            </p:cNvCxnSpPr>
            <p:nvPr/>
          </p:nvCxnSpPr>
          <p:spPr>
            <a:xfrm>
              <a:off x="5760475" y="2571750"/>
              <a:ext cx="16443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2" name="Google Shape;172;p19"/>
            <p:cNvCxnSpPr/>
            <p:nvPr/>
          </p:nvCxnSpPr>
          <p:spPr>
            <a:xfrm>
              <a:off x="5355750" y="3282775"/>
              <a:ext cx="24621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73" name="Google Shape;173;p19"/>
            <p:cNvSpPr txBox="1"/>
            <p:nvPr/>
          </p:nvSpPr>
          <p:spPr>
            <a:xfrm>
              <a:off x="6179979" y="1259750"/>
              <a:ext cx="799800" cy="44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rgbClr val="999999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()</a:t>
              </a:r>
              <a:endParaRPr sz="12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  <p:sp>
          <p:nvSpPr>
            <p:cNvPr id="174" name="Google Shape;174;p19"/>
            <p:cNvSpPr txBox="1"/>
            <p:nvPr/>
          </p:nvSpPr>
          <p:spPr>
            <a:xfrm>
              <a:off x="6200681" y="1931875"/>
              <a:ext cx="799800" cy="44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rgbClr val="999999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4</a:t>
              </a:r>
              <a:r>
                <a:rPr baseline="30000" lang="en-GB" sz="1200">
                  <a:solidFill>
                    <a:srgbClr val="999999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2</a:t>
              </a:r>
              <a:endParaRPr baseline="30000" sz="12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  <p:sp>
          <p:nvSpPr>
            <p:cNvPr id="175" name="Google Shape;175;p19"/>
            <p:cNvSpPr txBox="1"/>
            <p:nvPr/>
          </p:nvSpPr>
          <p:spPr>
            <a:xfrm>
              <a:off x="5355775" y="2632288"/>
              <a:ext cx="2387100" cy="44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rgbClr val="999999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/ </a:t>
              </a:r>
              <a:r>
                <a:rPr lang="en-GB" sz="1200">
                  <a:latin typeface="Roboto Mono"/>
                  <a:ea typeface="Roboto Mono"/>
                  <a:cs typeface="Roboto Mono"/>
                  <a:sym typeface="Roboto Mono"/>
                </a:rPr>
                <a:t>    </a:t>
              </a:r>
              <a:r>
                <a:rPr lang="en-GB" sz="1200">
                  <a:solidFill>
                    <a:srgbClr val="999999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*</a:t>
              </a:r>
              <a:endParaRPr baseline="30000" sz="12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  <p:sp>
          <p:nvSpPr>
            <p:cNvPr id="176" name="Google Shape;176;p19"/>
            <p:cNvSpPr txBox="1"/>
            <p:nvPr/>
          </p:nvSpPr>
          <p:spPr>
            <a:xfrm>
              <a:off x="5355775" y="3350701"/>
              <a:ext cx="2387100" cy="44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latin typeface="Roboto Mono"/>
                  <a:ea typeface="Roboto Mono"/>
                  <a:cs typeface="Roboto Mono"/>
                  <a:sym typeface="Roboto Mono"/>
                </a:rPr>
                <a:t>+     -</a:t>
              </a:r>
              <a:endParaRPr baseline="30000" sz="1200"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0"/>
          <p:cNvSpPr txBox="1"/>
          <p:nvPr>
            <p:ph idx="1" type="body"/>
          </p:nvPr>
        </p:nvSpPr>
        <p:spPr>
          <a:xfrm>
            <a:off x="310900" y="1017724"/>
            <a:ext cx="40965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10-2+</a:t>
            </a:r>
            <a:r>
              <a:rPr lang="en-GB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2*5</a:t>
            </a:r>
            <a:endParaRPr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-GB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10-2</a:t>
            </a:r>
            <a:r>
              <a:rPr lang="en-GB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+</a:t>
            </a:r>
            <a:r>
              <a:rPr lang="en-GB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10</a:t>
            </a:r>
            <a:endParaRPr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82" name="Google Shape;182;p20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BIDMAS</a:t>
            </a:r>
            <a:endParaRPr/>
          </a:p>
        </p:txBody>
      </p:sp>
      <p:sp>
        <p:nvSpPr>
          <p:cNvPr id="183" name="Google Shape;183;p20"/>
          <p:cNvSpPr txBox="1"/>
          <p:nvPr>
            <p:ph idx="2" type="body"/>
          </p:nvPr>
        </p:nvSpPr>
        <p:spPr>
          <a:xfrm>
            <a:off x="4736600" y="1017700"/>
            <a:ext cx="40965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B7B7B7"/>
                </a:solidFill>
              </a:rPr>
              <a:t>BIDM</a:t>
            </a:r>
            <a:r>
              <a:rPr b="1" lang="en-GB"/>
              <a:t>AS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Add and subtract should be read from left to right. If the subtract appears first, then this should be carried out first.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10-2 is 8</a:t>
            </a:r>
            <a:endParaRPr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84" name="Google Shape;184;p20"/>
          <p:cNvSpPr txBox="1"/>
          <p:nvPr>
            <p:ph idx="3" type="subTitle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Starter activity</a:t>
            </a:r>
            <a:endParaRPr/>
          </a:p>
        </p:txBody>
      </p:sp>
      <p:grpSp>
        <p:nvGrpSpPr>
          <p:cNvPr id="185" name="Google Shape;185;p20"/>
          <p:cNvGrpSpPr/>
          <p:nvPr/>
        </p:nvGrpSpPr>
        <p:grpSpPr>
          <a:xfrm>
            <a:off x="2664050" y="1722775"/>
            <a:ext cx="1644300" cy="1422000"/>
            <a:chOff x="4938325" y="1149750"/>
            <a:chExt cx="3288600" cy="2844000"/>
          </a:xfrm>
        </p:grpSpPr>
        <p:sp>
          <p:nvSpPr>
            <p:cNvPr id="186" name="Google Shape;186;p20"/>
            <p:cNvSpPr/>
            <p:nvPr/>
          </p:nvSpPr>
          <p:spPr>
            <a:xfrm>
              <a:off x="4938325" y="1149750"/>
              <a:ext cx="3288600" cy="28440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87" name="Google Shape;187;p20"/>
            <p:cNvCxnSpPr/>
            <p:nvPr/>
          </p:nvCxnSpPr>
          <p:spPr>
            <a:xfrm>
              <a:off x="6134000" y="1938550"/>
              <a:ext cx="9057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8" name="Google Shape;188;p20"/>
            <p:cNvCxnSpPr>
              <a:stCxn id="186" idx="1"/>
              <a:endCxn id="186" idx="5"/>
            </p:cNvCxnSpPr>
            <p:nvPr/>
          </p:nvCxnSpPr>
          <p:spPr>
            <a:xfrm>
              <a:off x="5760475" y="2571750"/>
              <a:ext cx="16443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9" name="Google Shape;189;p20"/>
            <p:cNvCxnSpPr/>
            <p:nvPr/>
          </p:nvCxnSpPr>
          <p:spPr>
            <a:xfrm>
              <a:off x="5355750" y="3282775"/>
              <a:ext cx="24621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90" name="Google Shape;190;p20"/>
            <p:cNvSpPr txBox="1"/>
            <p:nvPr/>
          </p:nvSpPr>
          <p:spPr>
            <a:xfrm>
              <a:off x="6179979" y="1259750"/>
              <a:ext cx="799800" cy="44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rgbClr val="999999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()</a:t>
              </a:r>
              <a:endParaRPr sz="12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  <p:sp>
          <p:nvSpPr>
            <p:cNvPr id="191" name="Google Shape;191;p20"/>
            <p:cNvSpPr txBox="1"/>
            <p:nvPr/>
          </p:nvSpPr>
          <p:spPr>
            <a:xfrm>
              <a:off x="6200681" y="1931875"/>
              <a:ext cx="799800" cy="44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rgbClr val="999999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4</a:t>
              </a:r>
              <a:r>
                <a:rPr baseline="30000" lang="en-GB" sz="1200">
                  <a:solidFill>
                    <a:srgbClr val="999999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2</a:t>
              </a:r>
              <a:endParaRPr baseline="30000" sz="12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  <p:sp>
          <p:nvSpPr>
            <p:cNvPr id="192" name="Google Shape;192;p20"/>
            <p:cNvSpPr txBox="1"/>
            <p:nvPr/>
          </p:nvSpPr>
          <p:spPr>
            <a:xfrm>
              <a:off x="5355775" y="2632288"/>
              <a:ext cx="2387100" cy="44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rgbClr val="999999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/     *</a:t>
              </a:r>
              <a:endParaRPr baseline="30000" sz="12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  <p:sp>
          <p:nvSpPr>
            <p:cNvPr id="193" name="Google Shape;193;p20"/>
            <p:cNvSpPr txBox="1"/>
            <p:nvPr/>
          </p:nvSpPr>
          <p:spPr>
            <a:xfrm>
              <a:off x="5355775" y="3350701"/>
              <a:ext cx="2387100" cy="44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latin typeface="Roboto Mono"/>
                  <a:ea typeface="Roboto Mono"/>
                  <a:cs typeface="Roboto Mono"/>
                  <a:sym typeface="Roboto Mono"/>
                </a:rPr>
                <a:t>+     -</a:t>
              </a:r>
              <a:endParaRPr baseline="30000" sz="1200"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PF Curriculum Slides">
  <a:themeElements>
    <a:clrScheme name="Simple Light">
      <a:dk1>
        <a:srgbClr val="000000"/>
      </a:dk1>
      <a:lt1>
        <a:srgbClr val="FFFFFF"/>
      </a:lt1>
      <a:dk2>
        <a:srgbClr val="F7F6FB"/>
      </a:dk2>
      <a:lt2>
        <a:srgbClr val="F2FCFC"/>
      </a:lt2>
      <a:accent1>
        <a:srgbClr val="F1FAFF"/>
      </a:accent1>
      <a:accent2>
        <a:srgbClr val="FFF8F3"/>
      </a:accent2>
      <a:accent3>
        <a:srgbClr val="FFFEF2"/>
      </a:accent3>
      <a:accent4>
        <a:srgbClr val="F5FBF5"/>
      </a:accent4>
      <a:accent5>
        <a:srgbClr val="F5FBF5"/>
      </a:accent5>
      <a:accent6>
        <a:srgbClr val="CD2355"/>
      </a:accent6>
      <a:hlink>
        <a:srgbClr val="0000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