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3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9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5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34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3.xml"/>
  <Override ContentType="application/vnd.openxmlformats-officedocument.presentationml.slide+xml" PartName="/ppt/slides/slide38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37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6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</p:sldIdLst>
  <p:sldSz cy="5143500" cx="9144000"/>
  <p:notesSz cx="6858000" cy="9144000"/>
  <p:embeddedFontLst>
    <p:embeddedFont>
      <p:font typeface="Quicksand"/>
      <p:regular r:id="rId45"/>
      <p:bold r:id="rId46"/>
    </p:embeddedFont>
    <p:embeddedFont>
      <p:font typeface="Roboto Mono"/>
      <p:regular r:id="rId47"/>
      <p:bold r:id="rId48"/>
      <p:italic r:id="rId49"/>
      <p:boldItalic r:id="rId50"/>
    </p:embeddedFont>
    <p:embeddedFont>
      <p:font typeface="Quicksand Medium"/>
      <p:regular r:id="rId51"/>
      <p:bold r:id="rId5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5.xml"/><Relationship Id="rId42" Type="http://schemas.openxmlformats.org/officeDocument/2006/relationships/slide" Target="slides/slide37.xml"/><Relationship Id="rId41" Type="http://schemas.openxmlformats.org/officeDocument/2006/relationships/slide" Target="slides/slide36.xml"/><Relationship Id="rId44" Type="http://schemas.openxmlformats.org/officeDocument/2006/relationships/slide" Target="slides/slide39.xml"/><Relationship Id="rId43" Type="http://schemas.openxmlformats.org/officeDocument/2006/relationships/slide" Target="slides/slide38.xml"/><Relationship Id="rId46" Type="http://schemas.openxmlformats.org/officeDocument/2006/relationships/font" Target="fonts/Quicksand-bold.fntdata"/><Relationship Id="rId45" Type="http://schemas.openxmlformats.org/officeDocument/2006/relationships/font" Target="fonts/Quicksand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48" Type="http://schemas.openxmlformats.org/officeDocument/2006/relationships/font" Target="fonts/RobotoMono-bold.fntdata"/><Relationship Id="rId47" Type="http://schemas.openxmlformats.org/officeDocument/2006/relationships/font" Target="fonts/RobotoMono-regular.fntdata"/><Relationship Id="rId49" Type="http://schemas.openxmlformats.org/officeDocument/2006/relationships/font" Target="fonts/RobotoMono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33" Type="http://schemas.openxmlformats.org/officeDocument/2006/relationships/slide" Target="slides/slide28.xml"/><Relationship Id="rId32" Type="http://schemas.openxmlformats.org/officeDocument/2006/relationships/slide" Target="slides/slide27.xml"/><Relationship Id="rId35" Type="http://schemas.openxmlformats.org/officeDocument/2006/relationships/slide" Target="slides/slide30.xml"/><Relationship Id="rId34" Type="http://schemas.openxmlformats.org/officeDocument/2006/relationships/slide" Target="slides/slide29.xml"/><Relationship Id="rId37" Type="http://schemas.openxmlformats.org/officeDocument/2006/relationships/slide" Target="slides/slide32.xml"/><Relationship Id="rId36" Type="http://schemas.openxmlformats.org/officeDocument/2006/relationships/slide" Target="slides/slide31.xml"/><Relationship Id="rId39" Type="http://schemas.openxmlformats.org/officeDocument/2006/relationships/slide" Target="slides/slide34.xml"/><Relationship Id="rId38" Type="http://schemas.openxmlformats.org/officeDocument/2006/relationships/slide" Target="slides/slide33.xml"/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29" Type="http://schemas.openxmlformats.org/officeDocument/2006/relationships/slide" Target="slides/slide24.xml"/><Relationship Id="rId51" Type="http://schemas.openxmlformats.org/officeDocument/2006/relationships/font" Target="fonts/QuicksandMedium-regular.fntdata"/><Relationship Id="rId50" Type="http://schemas.openxmlformats.org/officeDocument/2006/relationships/font" Target="fonts/RobotoMono-boldItalic.fntdata"/><Relationship Id="rId52" Type="http://schemas.openxmlformats.org/officeDocument/2006/relationships/font" Target="fonts/QuicksandMedium-bold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the-cc.io/curriculum" TargetMode="External"/><Relationship Id="rId3" Type="http://schemas.openxmlformats.org/officeDocument/2006/relationships/hyperlink" Target="https://www.raspberrypi.org/" TargetMode="External"/><Relationship Id="rId4" Type="http://schemas.openxmlformats.org/officeDocument/2006/relationships/hyperlink" Target="https://www.raspberrypi.org/" TargetMode="External"/><Relationship Id="rId5" Type="http://schemas.openxmlformats.org/officeDocument/2006/relationships/hyperlink" Target="https://creativecommons.org/licenses/by-nc-sa/4.0/" TargetMode="Externa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latin typeface="Quicksand"/>
                <a:ea typeface="Quicksand"/>
                <a:cs typeface="Quicksand"/>
                <a:sym typeface="Quicksand"/>
              </a:rPr>
              <a:t>Last updated: 05-11-20</a:t>
            </a:r>
            <a:endParaRPr sz="1000"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l">
              <a:lnSpc>
                <a:spcPct val="138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000">
                <a:solidFill>
                  <a:srgbClr val="666666"/>
                </a:solidFill>
                <a:latin typeface="Quicksand"/>
                <a:ea typeface="Quicksand"/>
                <a:cs typeface="Quicksand"/>
                <a:sym typeface="Quicksand"/>
              </a:rPr>
              <a:t>Resources are updated regularly - the latest version is available at: </a:t>
            </a:r>
            <a:r>
              <a:rPr lang="en-GB" sz="1000" u="sng">
                <a:solidFill>
                  <a:srgbClr val="0000FF"/>
                </a:solidFill>
                <a:latin typeface="Quicksand"/>
                <a:ea typeface="Quicksand"/>
                <a:cs typeface="Quicksand"/>
                <a:sym typeface="Quicksand"/>
                <a:hlinkClick r:id="rId2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the-cc.io/curriculum</a:t>
            </a:r>
            <a:r>
              <a:rPr lang="en-GB" sz="1000">
                <a:solidFill>
                  <a:srgbClr val="666666"/>
                </a:solidFill>
                <a:latin typeface="Quicksand"/>
                <a:ea typeface="Quicksand"/>
                <a:cs typeface="Quicksand"/>
                <a:sym typeface="Quicksand"/>
              </a:rPr>
              <a:t>.</a:t>
            </a:r>
            <a:endParaRPr sz="1000">
              <a:solidFill>
                <a:srgbClr val="666666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l">
              <a:lnSpc>
                <a:spcPct val="138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000">
                <a:solidFill>
                  <a:srgbClr val="666666"/>
                </a:solidFill>
                <a:latin typeface="Quicksand"/>
                <a:ea typeface="Quicksand"/>
                <a:cs typeface="Quicksand"/>
                <a:sym typeface="Quicksand"/>
              </a:rPr>
              <a:t>This resource is licensed by the</a:t>
            </a:r>
            <a:r>
              <a:rPr lang="en-GB" sz="1000">
                <a:solidFill>
                  <a:srgbClr val="666666"/>
                </a:solidFill>
                <a:uFill>
                  <a:noFill/>
                </a:uFill>
                <a:latin typeface="Quicksand"/>
                <a:ea typeface="Quicksand"/>
                <a:cs typeface="Quicksand"/>
                <a:sym typeface="Quicksand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 </a:t>
            </a:r>
            <a:r>
              <a:rPr lang="en-GB" sz="1000" u="sng">
                <a:solidFill>
                  <a:srgbClr val="1155CC"/>
                </a:solidFill>
                <a:latin typeface="Quicksand"/>
                <a:ea typeface="Quicksand"/>
                <a:cs typeface="Quicksand"/>
                <a:sym typeface="Quicksand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Raspberry Pi Foundation</a:t>
            </a:r>
            <a:r>
              <a:rPr lang="en-GB" sz="1000">
                <a:solidFill>
                  <a:srgbClr val="666666"/>
                </a:solidFill>
                <a:latin typeface="Quicksand"/>
                <a:ea typeface="Quicksand"/>
                <a:cs typeface="Quicksand"/>
                <a:sym typeface="Quicksand"/>
              </a:rPr>
              <a:t> under a Creative Commons Attribution-NonCommercial-ShareAlike 4.0 International license. To view a copy of this license, visit, see </a:t>
            </a:r>
            <a:r>
              <a:rPr lang="en-GB" sz="1000" u="sng">
                <a:solidFill>
                  <a:srgbClr val="1155CC"/>
                </a:solidFill>
                <a:latin typeface="Quicksand"/>
                <a:ea typeface="Quicksand"/>
                <a:cs typeface="Quicksand"/>
                <a:sym typeface="Quicksand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creativecommons.org/licenses/by-nc-sa/4.0/</a:t>
            </a:r>
            <a:r>
              <a:rPr lang="en-GB" sz="1000">
                <a:solidFill>
                  <a:srgbClr val="666666"/>
                </a:solidFill>
                <a:latin typeface="Quicksand"/>
                <a:ea typeface="Quicksand"/>
                <a:cs typeface="Quicksand"/>
                <a:sym typeface="Quicksand"/>
              </a:rPr>
              <a:t>.</a:t>
            </a:r>
            <a:endParaRPr sz="900">
              <a:solidFill>
                <a:srgbClr val="666666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g6ded08e8d4_0_26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0" name="Google Shape;190;g6ded08e8d4_0_2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6ded08e8d4_0_26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7" name="Google Shape;197;g6ded08e8d4_0_2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g6ded08e8d4_0_27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3" name="Google Shape;203;g6ded08e8d4_0_27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g6ded08e8d4_0_27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0" name="Google Shape;210;g6ded08e8d4_0_2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g6ded08e8d4_0_28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6" name="Google Shape;216;g6ded08e8d4_0_2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g6ded08e8d4_0_28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3" name="Google Shape;223;g6ded08e8d4_0_28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g6ded08e8d4_0_2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9" name="Google Shape;229;g6ded08e8d4_0_2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g8823043a6f_0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0" name="Google Shape;240;g8823043a6f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g8823043a6f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2" name="Google Shape;252;g8823043a6f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g8823043a6f_0_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3" name="Google Shape;263;g8823043a6f_0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6ded08e8d4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6ded08e8d4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0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g8823043a6f_0_10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2" name="Google Shape;282;g8823043a6f_0_10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8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g8823043a6f_0_5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0" name="Google Shape;300;g8823043a6f_0_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0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g8823043a6f_0_7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2" name="Google Shape;322;g8823043a6f_0_7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3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Google Shape;344;g8823043a6f_0_14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5" name="Google Shape;345;g8823043a6f_0_1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6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Google Shape;367;g8823043a6f_0_1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8" name="Google Shape;368;g8823043a6f_0_1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5" name="Shape 3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Google Shape;386;g8823043a6f_0_18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7" name="Google Shape;387;g8823043a6f_0_18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3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Google Shape;404;g8823043a6f_0_19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5" name="Google Shape;405;g8823043a6f_0_19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5" name="Shape 4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6" name="Google Shape;426;g8823043a6f_0_2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7" name="Google Shape;427;g8823043a6f_0_2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48" name="Shape 4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" name="Google Shape;449;g8823043a6f_0_24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0" name="Google Shape;450;g8823043a6f_0_2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71" name="Shape 4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" name="Google Shape;472;g8823043a6f_0_28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3" name="Google Shape;473;g8823043a6f_0_28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6ded08e8d4_0_1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6ded08e8d4_0_1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94" name="Shape 4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" name="Google Shape;495;g76ca0a2726_0_1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6" name="Google Shape;496;g76ca0a2726_0_1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3" name="Shape 5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" name="Google Shape;524;g76ca0a2726_0_1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5" name="Google Shape;525;g76ca0a2726_0_1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>
              <a:solidFill>
                <a:srgbClr val="434343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38" name="Shape 5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" name="Google Shape;539;g76ca0a2726_0_2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0" name="Google Shape;540;g76ca0a2726_0_2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2" name="Shape 5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" name="Google Shape;573;g76ca0a2726_0_2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4" name="Google Shape;574;g76ca0a2726_0_2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>
              <a:solidFill>
                <a:srgbClr val="434343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9" name="Shape 5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0" name="Google Shape;590;g6ded08e8d4_0_29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1" name="Google Shape;591;g6ded08e8d4_0_29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8" name="Shape 5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9" name="Google Shape;599;g6ded08e8d4_0_30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0" name="Google Shape;600;g6ded08e8d4_0_30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6" name="Shape 6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7" name="Google Shape;607;g769383c276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8" name="Google Shape;608;g769383c276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1" name="Shape 6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" name="Google Shape;622;g769383c276_0_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3" name="Google Shape;623;g769383c276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6" name="Shape 6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7" name="Google Shape;637;g769383c276_0_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8" name="Google Shape;638;g769383c276_0_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1" name="Shape 6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2" name="Google Shape;652;g6ded08e8d4_0_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3" name="Google Shape;653;g6ded08e8d4_0_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6ded08e8d4_0_1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6ded08e8d4_0_1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6ded08e8d4_0_17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6ded08e8d4_0_17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6ded08e8d4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Google Shape;152;g6ded08e8d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8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6ded08e8d4_0_5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Google Shape;161;g6ded08e8d4_0_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6ded08e8d4_0_20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" name="Google Shape;172;g6ded08e8d4_0_20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g6ded08e8d4_0_25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3" name="Google Shape;183;g6ded08e8d4_0_2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latin typeface="Quicksand"/>
                <a:ea typeface="Quicksand"/>
                <a:cs typeface="Quicksand"/>
                <a:sym typeface="Quicksand"/>
              </a:rPr>
              <a:t>Image from Raspberry Pi Foundation FutureLearn course</a:t>
            </a:r>
            <a:endParaRPr sz="1000">
              <a:latin typeface="Quicksand"/>
              <a:ea typeface="Quicksand"/>
              <a:cs typeface="Quicksand"/>
              <a:sym typeface="Quicksand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_3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idx="1" type="subTitle"/>
          </p:nvPr>
        </p:nvSpPr>
        <p:spPr>
          <a:xfrm>
            <a:off x="6840000" y="0"/>
            <a:ext cx="1961100" cy="314100"/>
          </a:xfrm>
          <a:prstGeom prst="rect">
            <a:avLst/>
          </a:prstGeom>
        </p:spPr>
        <p:txBody>
          <a:bodyPr anchorCtr="0" anchor="ctr" bIns="91425" lIns="91425" spcFirstLastPara="1" rIns="0" wrap="square" tIns="91425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1pPr>
            <a:lvl2pPr lvl="1" rtl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 algn="r"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 algn="r"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 algn="r"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 algn="r"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 algn="r"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 algn="r"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 algn="r"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  <p:sp>
        <p:nvSpPr>
          <p:cNvPr id="11" name="Google Shape;11;p2"/>
          <p:cNvSpPr txBox="1"/>
          <p:nvPr>
            <p:ph type="title"/>
          </p:nvPr>
        </p:nvSpPr>
        <p:spPr>
          <a:xfrm>
            <a:off x="526875" y="576775"/>
            <a:ext cx="8095800" cy="203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12" name="Google Shape;12;p2"/>
          <p:cNvSpPr txBox="1"/>
          <p:nvPr>
            <p:ph idx="2" type="subTitle"/>
          </p:nvPr>
        </p:nvSpPr>
        <p:spPr>
          <a:xfrm>
            <a:off x="532725" y="2665400"/>
            <a:ext cx="8095800" cy="73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  <p:pic>
        <p:nvPicPr>
          <p:cNvPr id="13" name="Google Shape;13;p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455500" y="4491500"/>
            <a:ext cx="1407075" cy="425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text">
  <p:cSld name="TITLE_4_1_1_1_1_1_1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1"/>
          <p:cNvSpPr txBox="1"/>
          <p:nvPr>
            <p:ph type="title"/>
          </p:nvPr>
        </p:nvSpPr>
        <p:spPr>
          <a:xfrm>
            <a:off x="310900" y="319600"/>
            <a:ext cx="8521200" cy="4508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b="0" sz="3600">
                <a:latin typeface="Quicksand Medium"/>
                <a:ea typeface="Quicksand Medium"/>
                <a:cs typeface="Quicksand Medium"/>
                <a:sym typeface="Quicksand Mediu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62" name="Google Shape;62;p11"/>
          <p:cNvSpPr txBox="1"/>
          <p:nvPr>
            <p:ph idx="12" type="sldNum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1pPr>
            <a:lvl2pPr lvl="1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2pPr>
            <a:lvl3pPr lvl="2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3pPr>
            <a:lvl4pPr lvl="3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4pPr>
            <a:lvl5pPr lvl="4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5pPr>
            <a:lvl6pPr lvl="5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6pPr>
            <a:lvl7pPr lvl="6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7pPr>
            <a:lvl8pPr lvl="7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8pPr>
            <a:lvl9pPr lvl="8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63" name="Google Shape;63;p11"/>
          <p:cNvSpPr txBox="1"/>
          <p:nvPr>
            <p:ph idx="1" type="subTitle"/>
          </p:nvPr>
        </p:nvSpPr>
        <p:spPr>
          <a:xfrm>
            <a:off x="6840000" y="0"/>
            <a:ext cx="1962300" cy="314100"/>
          </a:xfrm>
          <a:prstGeom prst="rect">
            <a:avLst/>
          </a:prstGeom>
        </p:spPr>
        <p:txBody>
          <a:bodyPr anchorCtr="0" anchor="ctr" bIns="91425" lIns="91425" spcFirstLastPara="1" rIns="0" wrap="square" tIns="91425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jectives / Questions / Lists">
  <p:cSld name="TITLE_4_1_1_1_2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/>
          <p:nvPr>
            <p:ph idx="1" type="body"/>
          </p:nvPr>
        </p:nvSpPr>
        <p:spPr>
          <a:xfrm>
            <a:off x="310900" y="1017725"/>
            <a:ext cx="8522100" cy="38115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16" name="Google Shape;16;p3"/>
          <p:cNvSpPr txBox="1"/>
          <p:nvPr>
            <p:ph type="title"/>
          </p:nvPr>
        </p:nvSpPr>
        <p:spPr>
          <a:xfrm>
            <a:off x="310900" y="310900"/>
            <a:ext cx="8522100" cy="706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1pPr>
            <a:lvl2pPr lvl="1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2pPr>
            <a:lvl3pPr lvl="2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3pPr>
            <a:lvl4pPr lvl="3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4pPr>
            <a:lvl5pPr lvl="4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5pPr>
            <a:lvl6pPr lvl="5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6pPr>
            <a:lvl7pPr lvl="6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7pPr>
            <a:lvl8pPr lvl="7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8pPr>
            <a:lvl9pPr lvl="8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8" name="Google Shape;18;p3"/>
          <p:cNvSpPr txBox="1"/>
          <p:nvPr>
            <p:ph idx="2" type="subTitle"/>
          </p:nvPr>
        </p:nvSpPr>
        <p:spPr>
          <a:xfrm>
            <a:off x="6840000" y="0"/>
            <a:ext cx="1961100" cy="314100"/>
          </a:xfrm>
          <a:prstGeom prst="rect">
            <a:avLst/>
          </a:prstGeom>
        </p:spPr>
        <p:txBody>
          <a:bodyPr anchorCtr="0" anchor="ctr" bIns="91425" lIns="91425" spcFirstLastPara="1" rIns="0" wrap="square" tIns="91425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1pPr>
            <a:lvl2pPr lvl="1" rtl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 algn="r"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 algn="r"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 algn="r"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 algn="r"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 algn="r"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 algn="r"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 algn="r"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and text under (with heading)">
  <p:cSld name="TITLE_4_1_1_2_1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 txBox="1"/>
          <p:nvPr>
            <p:ph idx="1" type="body"/>
          </p:nvPr>
        </p:nvSpPr>
        <p:spPr>
          <a:xfrm>
            <a:off x="310900" y="1017725"/>
            <a:ext cx="8521200" cy="30972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21" name="Google Shape;21;p4"/>
          <p:cNvSpPr txBox="1"/>
          <p:nvPr>
            <p:ph idx="2" type="body"/>
          </p:nvPr>
        </p:nvSpPr>
        <p:spPr>
          <a:xfrm>
            <a:off x="310900" y="4117599"/>
            <a:ext cx="8521200" cy="698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22" name="Google Shape;22;p4"/>
          <p:cNvSpPr txBox="1"/>
          <p:nvPr>
            <p:ph type="title"/>
          </p:nvPr>
        </p:nvSpPr>
        <p:spPr>
          <a:xfrm>
            <a:off x="310900" y="313512"/>
            <a:ext cx="8521200" cy="69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1pPr>
            <a:lvl2pPr lvl="1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2pPr>
            <a:lvl3pPr lvl="2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3pPr>
            <a:lvl4pPr lvl="3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4pPr>
            <a:lvl5pPr lvl="4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5pPr>
            <a:lvl6pPr lvl="5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6pPr>
            <a:lvl7pPr lvl="6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7pPr>
            <a:lvl8pPr lvl="7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8pPr>
            <a:lvl9pPr lvl="8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24" name="Google Shape;24;p4"/>
          <p:cNvSpPr txBox="1"/>
          <p:nvPr>
            <p:ph idx="3" type="subTitle"/>
          </p:nvPr>
        </p:nvSpPr>
        <p:spPr>
          <a:xfrm>
            <a:off x="6840000" y="0"/>
            <a:ext cx="1960800" cy="314100"/>
          </a:xfrm>
          <a:prstGeom prst="rect">
            <a:avLst/>
          </a:prstGeom>
        </p:spPr>
        <p:txBody>
          <a:bodyPr anchorCtr="0" anchor="ctr" bIns="91425" lIns="91425" spcFirstLastPara="1" rIns="0" wrap="square" tIns="91425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and text under (no heading)">
  <p:cSld name="TITLE_4_1_1_1_4_1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/>
          <p:nvPr>
            <p:ph idx="1" type="body"/>
          </p:nvPr>
        </p:nvSpPr>
        <p:spPr>
          <a:xfrm>
            <a:off x="310900" y="472000"/>
            <a:ext cx="8521200" cy="37953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27" name="Google Shape;27;p5"/>
          <p:cNvSpPr txBox="1"/>
          <p:nvPr>
            <p:ph idx="2" type="body"/>
          </p:nvPr>
        </p:nvSpPr>
        <p:spPr>
          <a:xfrm>
            <a:off x="310900" y="4282175"/>
            <a:ext cx="8521200" cy="546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 rtl="0" algn="ctr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 rtl="0" algn="ctr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 rtl="0" algn="ctr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 rtl="0" algn="ctr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 rtl="0" algn="ctr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 rtl="0" algn="ctr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 rtl="0" algn="ctr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 rtl="0" algn="ctr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1pPr>
            <a:lvl2pPr lvl="1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2pPr>
            <a:lvl3pPr lvl="2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3pPr>
            <a:lvl4pPr lvl="3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4pPr>
            <a:lvl5pPr lvl="4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5pPr>
            <a:lvl6pPr lvl="5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6pPr>
            <a:lvl7pPr lvl="6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7pPr>
            <a:lvl8pPr lvl="7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8pPr>
            <a:lvl9pPr lvl="8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29" name="Google Shape;29;p5"/>
          <p:cNvSpPr txBox="1"/>
          <p:nvPr>
            <p:ph idx="3" type="subTitle"/>
          </p:nvPr>
        </p:nvSpPr>
        <p:spPr>
          <a:xfrm>
            <a:off x="6840000" y="0"/>
            <a:ext cx="1960800" cy="314100"/>
          </a:xfrm>
          <a:prstGeom prst="rect">
            <a:avLst/>
          </a:prstGeom>
        </p:spPr>
        <p:txBody>
          <a:bodyPr anchorCtr="0" anchor="ctr" bIns="91425" lIns="91425" spcFirstLastPara="1" rIns="0" wrap="square" tIns="91425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(no text under)">
  <p:cSld name="TITLE_4_1_1_1_3_2_1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6"/>
          <p:cNvSpPr txBox="1"/>
          <p:nvPr>
            <p:ph idx="1" type="body"/>
          </p:nvPr>
        </p:nvSpPr>
        <p:spPr>
          <a:xfrm>
            <a:off x="310900" y="1017725"/>
            <a:ext cx="8521200" cy="38115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32" name="Google Shape;32;p6"/>
          <p:cNvSpPr txBox="1"/>
          <p:nvPr>
            <p:ph idx="12" type="sldNum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1pPr>
            <a:lvl2pPr lvl="1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2pPr>
            <a:lvl3pPr lvl="2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3pPr>
            <a:lvl4pPr lvl="3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4pPr>
            <a:lvl5pPr lvl="4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5pPr>
            <a:lvl6pPr lvl="5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6pPr>
            <a:lvl7pPr lvl="6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7pPr>
            <a:lvl8pPr lvl="7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8pPr>
            <a:lvl9pPr lvl="8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33" name="Google Shape;33;p6"/>
          <p:cNvSpPr txBox="1"/>
          <p:nvPr>
            <p:ph type="title"/>
          </p:nvPr>
        </p:nvSpPr>
        <p:spPr>
          <a:xfrm>
            <a:off x="310900" y="307424"/>
            <a:ext cx="8521200" cy="70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34" name="Google Shape;34;p6"/>
          <p:cNvSpPr txBox="1"/>
          <p:nvPr>
            <p:ph idx="2" type="subTitle"/>
          </p:nvPr>
        </p:nvSpPr>
        <p:spPr>
          <a:xfrm>
            <a:off x="6840000" y="0"/>
            <a:ext cx="1960500" cy="314100"/>
          </a:xfrm>
          <a:prstGeom prst="rect">
            <a:avLst/>
          </a:prstGeom>
        </p:spPr>
        <p:txBody>
          <a:bodyPr anchorCtr="0" anchor="ctr" bIns="91425" lIns="91425" spcFirstLastPara="1" rIns="0" wrap="square" tIns="91425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xt or Images side by side">
  <p:cSld name="TITLE_4_1_1_1_3_1_1_1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7"/>
          <p:cNvSpPr txBox="1"/>
          <p:nvPr>
            <p:ph idx="1" type="body"/>
          </p:nvPr>
        </p:nvSpPr>
        <p:spPr>
          <a:xfrm>
            <a:off x="310900" y="1017724"/>
            <a:ext cx="4096500" cy="36591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37" name="Google Shape;37;p7"/>
          <p:cNvSpPr txBox="1"/>
          <p:nvPr>
            <p:ph idx="12" type="sldNum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1pPr>
            <a:lvl2pPr lvl="1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2pPr>
            <a:lvl3pPr lvl="2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3pPr>
            <a:lvl4pPr lvl="3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4pPr>
            <a:lvl5pPr lvl="4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5pPr>
            <a:lvl6pPr lvl="5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6pPr>
            <a:lvl7pPr lvl="6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7pPr>
            <a:lvl8pPr lvl="7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8pPr>
            <a:lvl9pPr lvl="8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38" name="Google Shape;38;p7"/>
          <p:cNvSpPr txBox="1"/>
          <p:nvPr>
            <p:ph idx="2" type="body"/>
          </p:nvPr>
        </p:nvSpPr>
        <p:spPr>
          <a:xfrm>
            <a:off x="4736600" y="1017700"/>
            <a:ext cx="4096500" cy="36591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39" name="Google Shape;39;p7"/>
          <p:cNvSpPr txBox="1"/>
          <p:nvPr>
            <p:ph idx="3" type="subTitle"/>
          </p:nvPr>
        </p:nvSpPr>
        <p:spPr>
          <a:xfrm>
            <a:off x="6840000" y="0"/>
            <a:ext cx="1959900" cy="314100"/>
          </a:xfrm>
          <a:prstGeom prst="rect">
            <a:avLst/>
          </a:prstGeom>
        </p:spPr>
        <p:txBody>
          <a:bodyPr anchorCtr="0" anchor="ctr" bIns="91425" lIns="91425" spcFirstLastPara="1" rIns="0" wrap="square" tIns="91425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  <p:sp>
        <p:nvSpPr>
          <p:cNvPr id="40" name="Google Shape;40;p7"/>
          <p:cNvSpPr txBox="1"/>
          <p:nvPr>
            <p:ph type="title"/>
          </p:nvPr>
        </p:nvSpPr>
        <p:spPr>
          <a:xfrm>
            <a:off x="310900" y="313512"/>
            <a:ext cx="8521200" cy="69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xt or Images 2:1">
  <p:cSld name="TITLE_4_1_1_1_3_1_1_1_1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8"/>
          <p:cNvSpPr txBox="1"/>
          <p:nvPr>
            <p:ph idx="1" type="body"/>
          </p:nvPr>
        </p:nvSpPr>
        <p:spPr>
          <a:xfrm>
            <a:off x="310900" y="1017724"/>
            <a:ext cx="5580000" cy="36591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3" name="Google Shape;43;p8"/>
          <p:cNvSpPr txBox="1"/>
          <p:nvPr>
            <p:ph type="title"/>
          </p:nvPr>
        </p:nvSpPr>
        <p:spPr>
          <a:xfrm>
            <a:off x="310900" y="313512"/>
            <a:ext cx="8521200" cy="69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44" name="Google Shape;44;p8"/>
          <p:cNvSpPr txBox="1"/>
          <p:nvPr>
            <p:ph idx="12" type="sldNum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1pPr>
            <a:lvl2pPr lvl="1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2pPr>
            <a:lvl3pPr lvl="2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3pPr>
            <a:lvl4pPr lvl="3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4pPr>
            <a:lvl5pPr lvl="4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5pPr>
            <a:lvl6pPr lvl="5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6pPr>
            <a:lvl7pPr lvl="6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7pPr>
            <a:lvl8pPr lvl="7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8pPr>
            <a:lvl9pPr lvl="8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45" name="Google Shape;45;p8"/>
          <p:cNvSpPr txBox="1"/>
          <p:nvPr>
            <p:ph idx="2" type="body"/>
          </p:nvPr>
        </p:nvSpPr>
        <p:spPr>
          <a:xfrm>
            <a:off x="6041575" y="1017700"/>
            <a:ext cx="2791800" cy="36591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6" name="Google Shape;46;p8"/>
          <p:cNvSpPr txBox="1"/>
          <p:nvPr>
            <p:ph idx="3" type="subTitle"/>
          </p:nvPr>
        </p:nvSpPr>
        <p:spPr>
          <a:xfrm>
            <a:off x="6840000" y="0"/>
            <a:ext cx="1959900" cy="314100"/>
          </a:xfrm>
          <a:prstGeom prst="rect">
            <a:avLst/>
          </a:prstGeom>
        </p:spPr>
        <p:txBody>
          <a:bodyPr anchorCtr="0" anchor="ctr" bIns="91425" lIns="91425" spcFirstLastPara="1" rIns="0" wrap="square" tIns="91425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xt or Images 1:2">
  <p:cSld name="TITLE_4_1_1_1_3_1_1_1_1_1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9"/>
          <p:cNvSpPr txBox="1"/>
          <p:nvPr>
            <p:ph idx="1" type="body"/>
          </p:nvPr>
        </p:nvSpPr>
        <p:spPr>
          <a:xfrm>
            <a:off x="310900" y="1017724"/>
            <a:ext cx="2790000" cy="36591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9" name="Google Shape;49;p9"/>
          <p:cNvSpPr txBox="1"/>
          <p:nvPr>
            <p:ph type="title"/>
          </p:nvPr>
        </p:nvSpPr>
        <p:spPr>
          <a:xfrm>
            <a:off x="310900" y="313512"/>
            <a:ext cx="8521200" cy="69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50" name="Google Shape;50;p9"/>
          <p:cNvSpPr txBox="1"/>
          <p:nvPr>
            <p:ph idx="12" type="sldNum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1pPr>
            <a:lvl2pPr lvl="1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2pPr>
            <a:lvl3pPr lvl="2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3pPr>
            <a:lvl4pPr lvl="3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4pPr>
            <a:lvl5pPr lvl="4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5pPr>
            <a:lvl6pPr lvl="5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6pPr>
            <a:lvl7pPr lvl="6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7pPr>
            <a:lvl8pPr lvl="7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8pPr>
            <a:lvl9pPr lvl="8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51" name="Google Shape;51;p9"/>
          <p:cNvSpPr txBox="1"/>
          <p:nvPr>
            <p:ph idx="2" type="body"/>
          </p:nvPr>
        </p:nvSpPr>
        <p:spPr>
          <a:xfrm>
            <a:off x="3253475" y="1017700"/>
            <a:ext cx="5579400" cy="36591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52" name="Google Shape;52;p9"/>
          <p:cNvSpPr txBox="1"/>
          <p:nvPr>
            <p:ph idx="3" type="subTitle"/>
          </p:nvPr>
        </p:nvSpPr>
        <p:spPr>
          <a:xfrm>
            <a:off x="6840000" y="0"/>
            <a:ext cx="1959900" cy="314100"/>
          </a:xfrm>
          <a:prstGeom prst="rect">
            <a:avLst/>
          </a:prstGeom>
        </p:spPr>
        <p:txBody>
          <a:bodyPr anchorCtr="0" anchor="ctr" bIns="91425" lIns="91425" spcFirstLastPara="1" rIns="0" wrap="square" tIns="91425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xt or Images 1:1:1">
  <p:cSld name="TITLE_4_1_1_1_3_1_1_1_1_1_1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0"/>
          <p:cNvSpPr txBox="1"/>
          <p:nvPr>
            <p:ph idx="1" type="body"/>
          </p:nvPr>
        </p:nvSpPr>
        <p:spPr>
          <a:xfrm>
            <a:off x="310900" y="1017724"/>
            <a:ext cx="2700000" cy="36591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55" name="Google Shape;55;p10"/>
          <p:cNvSpPr txBox="1"/>
          <p:nvPr>
            <p:ph type="title"/>
          </p:nvPr>
        </p:nvSpPr>
        <p:spPr>
          <a:xfrm>
            <a:off x="310900" y="313512"/>
            <a:ext cx="8521200" cy="69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56" name="Google Shape;56;p10"/>
          <p:cNvSpPr txBox="1"/>
          <p:nvPr>
            <p:ph idx="12" type="sldNum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1pPr>
            <a:lvl2pPr lvl="1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2pPr>
            <a:lvl3pPr lvl="2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3pPr>
            <a:lvl4pPr lvl="3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4pPr>
            <a:lvl5pPr lvl="4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5pPr>
            <a:lvl6pPr lvl="5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6pPr>
            <a:lvl7pPr lvl="6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7pPr>
            <a:lvl8pPr lvl="7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8pPr>
            <a:lvl9pPr lvl="8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57" name="Google Shape;57;p10"/>
          <p:cNvSpPr txBox="1"/>
          <p:nvPr>
            <p:ph idx="2" type="body"/>
          </p:nvPr>
        </p:nvSpPr>
        <p:spPr>
          <a:xfrm>
            <a:off x="3253475" y="1017700"/>
            <a:ext cx="2700000" cy="36591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58" name="Google Shape;58;p10"/>
          <p:cNvSpPr txBox="1"/>
          <p:nvPr>
            <p:ph idx="3" type="subTitle"/>
          </p:nvPr>
        </p:nvSpPr>
        <p:spPr>
          <a:xfrm>
            <a:off x="6840000" y="0"/>
            <a:ext cx="1959900" cy="314100"/>
          </a:xfrm>
          <a:prstGeom prst="rect">
            <a:avLst/>
          </a:prstGeom>
        </p:spPr>
        <p:txBody>
          <a:bodyPr anchorCtr="0" anchor="ctr" bIns="91425" lIns="91425" spcFirstLastPara="1" rIns="0" wrap="square" tIns="91425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  <p:sp>
        <p:nvSpPr>
          <p:cNvPr id="59" name="Google Shape;59;p10"/>
          <p:cNvSpPr txBox="1"/>
          <p:nvPr>
            <p:ph idx="4" type="body"/>
          </p:nvPr>
        </p:nvSpPr>
        <p:spPr>
          <a:xfrm>
            <a:off x="6149075" y="1017700"/>
            <a:ext cx="2700000" cy="36591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0900" y="310900"/>
            <a:ext cx="8521500" cy="70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Quicksand"/>
              <a:buNone/>
              <a:defRPr b="1" sz="2800">
                <a:solidFill>
                  <a:schemeClr val="accent6"/>
                </a:solidFill>
                <a:latin typeface="Quicksand"/>
                <a:ea typeface="Quicksand"/>
                <a:cs typeface="Quicksand"/>
                <a:sym typeface="Quicksan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0900" y="1017725"/>
            <a:ext cx="8521500" cy="381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Quicksand"/>
              <a:buChar char="●"/>
              <a:defRPr sz="18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1pPr>
            <a:lvl2pPr indent="-317500" lvl="1" marL="914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"/>
              <a:buChar char="○"/>
              <a:defRPr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2pPr>
            <a:lvl3pPr indent="-317500" lvl="2" marL="1371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"/>
              <a:buChar char="■"/>
              <a:defRPr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3pPr>
            <a:lvl4pPr indent="-317500" lvl="3" marL="1828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"/>
              <a:buChar char="●"/>
              <a:defRPr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4pPr>
            <a:lvl5pPr indent="-317500" lvl="4" marL="22860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"/>
              <a:buChar char="○"/>
              <a:defRPr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5pPr>
            <a:lvl6pPr indent="-317500" lvl="5" marL="2743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"/>
              <a:buChar char="■"/>
              <a:defRPr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6pPr>
            <a:lvl7pPr indent="-317500" lvl="6" marL="3200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"/>
              <a:buChar char="●"/>
              <a:defRPr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7pPr>
            <a:lvl8pPr indent="-317500" lvl="7" marL="3657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"/>
              <a:buChar char="○"/>
              <a:defRPr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8pPr>
            <a:lvl9pPr indent="-317500" lvl="8" marL="41148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Quicksand"/>
              <a:buChar char="■"/>
              <a:defRPr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1pPr>
            <a:lvl2pPr lvl="1" rtl="0" algn="ctr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2pPr>
            <a:lvl3pPr lvl="2" rtl="0" algn="ctr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3pPr>
            <a:lvl4pPr lvl="3" rtl="0" algn="ctr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4pPr>
            <a:lvl5pPr lvl="4" rtl="0" algn="ctr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5pPr>
            <a:lvl6pPr lvl="5" rtl="0" algn="ctr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6pPr>
            <a:lvl7pPr lvl="6" rtl="0" algn="ctr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7pPr>
            <a:lvl8pPr lvl="7" rtl="0" algn="ctr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8pPr>
            <a:lvl9pPr lvl="8" rtl="0" algn="ctr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pos="196">
          <p15:clr>
            <a:srgbClr val="EA4335"/>
          </p15:clr>
        </p15:guide>
        <p15:guide id="2" orient="horz" pos="196">
          <p15:clr>
            <a:srgbClr val="EA4335"/>
          </p15:clr>
        </p15:guide>
        <p15:guide id="3" orient="horz" pos="641">
          <p15:clr>
            <a:srgbClr val="EA4335"/>
          </p15:clr>
        </p15:guide>
        <p15:guide id="4" pos="2776">
          <p15:clr>
            <a:srgbClr val="EA4335"/>
          </p15:clr>
        </p15:guide>
        <p15:guide id="5" orient="horz" pos="812">
          <p15:clr>
            <a:srgbClr val="EA4335"/>
          </p15:clr>
        </p15:guide>
        <p15:guide id="6" pos="2984">
          <p15:clr>
            <a:srgbClr val="EA4335"/>
          </p15:clr>
        </p15:guide>
        <p15:guide id="7" pos="5564">
          <p15:clr>
            <a:srgbClr val="EA4335"/>
          </p15:clr>
        </p15:guide>
        <p15:guide id="8" orient="horz" pos="2592">
          <p15:clr>
            <a:srgbClr val="EA4335"/>
          </p15:clr>
        </p15:guide>
        <p15:guide id="9" pos="2448">
          <p15:clr>
            <a:srgbClr val="EA4335"/>
          </p15:clr>
        </p15:guide>
        <p15:guide id="10" pos="3312">
          <p15:clr>
            <a:srgbClr val="EA4335"/>
          </p15:clr>
        </p15:guide>
        <p15:guide id="11" orient="horz" pos="3041">
          <p15:clr>
            <a:srgbClr val="EA4335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5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7.png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4.xml"/><Relationship Id="rId3" Type="http://schemas.openxmlformats.org/officeDocument/2006/relationships/image" Target="../media/image8.png"/><Relationship Id="rId4" Type="http://schemas.openxmlformats.org/officeDocument/2006/relationships/image" Target="../media/image3.png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5.xml"/><Relationship Id="rId3" Type="http://schemas.openxmlformats.org/officeDocument/2006/relationships/image" Target="../media/image6.png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9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2"/>
        </a:solidFill>
      </p:bgPr>
    </p:bg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2"/>
          <p:cNvSpPr txBox="1"/>
          <p:nvPr>
            <p:ph type="title"/>
          </p:nvPr>
        </p:nvSpPr>
        <p:spPr>
          <a:xfrm>
            <a:off x="526875" y="576775"/>
            <a:ext cx="8095800" cy="203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Lesson 8: Selection</a:t>
            </a:r>
            <a:endParaRPr/>
          </a:p>
        </p:txBody>
      </p:sp>
      <p:sp>
        <p:nvSpPr>
          <p:cNvPr id="69" name="Google Shape;69;p12"/>
          <p:cNvSpPr txBox="1"/>
          <p:nvPr>
            <p:ph idx="2" type="subTitle"/>
          </p:nvPr>
        </p:nvSpPr>
        <p:spPr>
          <a:xfrm>
            <a:off x="532725" y="2665400"/>
            <a:ext cx="8095800" cy="73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-GB"/>
              <a:t>Programming - KS4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1"/>
        </a:solidFill>
      </p:bgPr>
    </p:bg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21"/>
          <p:cNvSpPr txBox="1"/>
          <p:nvPr>
            <p:ph type="title"/>
          </p:nvPr>
        </p:nvSpPr>
        <p:spPr>
          <a:xfrm>
            <a:off x="310900" y="319600"/>
            <a:ext cx="8521200" cy="4508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3 &gt; 4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3" name="Google Shape;193;p21"/>
          <p:cNvSpPr txBox="1"/>
          <p:nvPr>
            <p:ph idx="1" type="subTitle"/>
          </p:nvPr>
        </p:nvSpPr>
        <p:spPr>
          <a:xfrm>
            <a:off x="6840000" y="0"/>
            <a:ext cx="1962300" cy="314100"/>
          </a:xfrm>
          <a:prstGeom prst="rect">
            <a:avLst/>
          </a:prstGeom>
        </p:spPr>
        <p:txBody>
          <a:bodyPr anchorCtr="0" anchor="ctr" bIns="91425" lIns="91425" spcFirstLastPara="1" rIns="0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Activity 1</a:t>
            </a:r>
            <a:endParaRPr/>
          </a:p>
        </p:txBody>
      </p:sp>
      <p:sp>
        <p:nvSpPr>
          <p:cNvPr id="194" name="Google Shape;194;p21"/>
          <p:cNvSpPr txBox="1"/>
          <p:nvPr/>
        </p:nvSpPr>
        <p:spPr>
          <a:xfrm>
            <a:off x="4017400" y="2532750"/>
            <a:ext cx="1717800" cy="1549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Comparison operators</a:t>
            </a:r>
            <a:br>
              <a:rPr b="1" lang="en-GB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</a:br>
            <a:br>
              <a:rPr lang="en-GB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</a:br>
            <a:r>
              <a:rPr lang="en-GB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== 	equal to</a:t>
            </a:r>
            <a:endParaRPr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&lt; 	less </a:t>
            </a:r>
            <a:r>
              <a:rPr lang="en-GB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than</a:t>
            </a:r>
            <a:endParaRPr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&gt; 	more than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1"/>
        </a:solidFill>
      </p:bgPr>
    </p:bg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22"/>
          <p:cNvSpPr txBox="1"/>
          <p:nvPr>
            <p:ph type="title"/>
          </p:nvPr>
        </p:nvSpPr>
        <p:spPr>
          <a:xfrm>
            <a:off x="310900" y="319600"/>
            <a:ext cx="8521200" cy="4508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False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0" name="Google Shape;200;p22"/>
          <p:cNvSpPr txBox="1"/>
          <p:nvPr>
            <p:ph idx="1" type="subTitle"/>
          </p:nvPr>
        </p:nvSpPr>
        <p:spPr>
          <a:xfrm>
            <a:off x="6840000" y="0"/>
            <a:ext cx="1962300" cy="314100"/>
          </a:xfrm>
          <a:prstGeom prst="rect">
            <a:avLst/>
          </a:prstGeom>
        </p:spPr>
        <p:txBody>
          <a:bodyPr anchorCtr="0" anchor="ctr" bIns="91425" lIns="91425" spcFirstLastPara="1" rIns="0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Activity 1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1"/>
        </a:solidFill>
      </p:bgPr>
    </p:bg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23"/>
          <p:cNvSpPr txBox="1"/>
          <p:nvPr>
            <p:ph type="title"/>
          </p:nvPr>
        </p:nvSpPr>
        <p:spPr>
          <a:xfrm>
            <a:off x="310900" y="319600"/>
            <a:ext cx="8521200" cy="4508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(3+10) &lt; (3*10)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6" name="Google Shape;206;p23"/>
          <p:cNvSpPr txBox="1"/>
          <p:nvPr>
            <p:ph idx="1" type="subTitle"/>
          </p:nvPr>
        </p:nvSpPr>
        <p:spPr>
          <a:xfrm>
            <a:off x="6840000" y="0"/>
            <a:ext cx="1962300" cy="314100"/>
          </a:xfrm>
          <a:prstGeom prst="rect">
            <a:avLst/>
          </a:prstGeom>
        </p:spPr>
        <p:txBody>
          <a:bodyPr anchorCtr="0" anchor="ctr" bIns="91425" lIns="91425" spcFirstLastPara="1" rIns="0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Activity 1</a:t>
            </a:r>
            <a:endParaRPr/>
          </a:p>
        </p:txBody>
      </p:sp>
      <p:sp>
        <p:nvSpPr>
          <p:cNvPr id="207" name="Google Shape;207;p23"/>
          <p:cNvSpPr txBox="1"/>
          <p:nvPr/>
        </p:nvSpPr>
        <p:spPr>
          <a:xfrm>
            <a:off x="3712600" y="2532750"/>
            <a:ext cx="1717800" cy="1549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Comparison</a:t>
            </a:r>
            <a:r>
              <a:rPr b="1" lang="en-GB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 operators</a:t>
            </a:r>
            <a:br>
              <a:rPr b="1" lang="en-GB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</a:br>
            <a:br>
              <a:rPr lang="en-GB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</a:br>
            <a:r>
              <a:rPr lang="en-GB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== 	equal to</a:t>
            </a:r>
            <a:endParaRPr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&lt; 	less than</a:t>
            </a:r>
            <a:endParaRPr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&gt; 	more than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1"/>
        </a:solidFill>
      </p:bgPr>
    </p:bg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24"/>
          <p:cNvSpPr txBox="1"/>
          <p:nvPr>
            <p:ph type="title"/>
          </p:nvPr>
        </p:nvSpPr>
        <p:spPr>
          <a:xfrm>
            <a:off x="310900" y="319600"/>
            <a:ext cx="8521200" cy="4508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True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3" name="Google Shape;213;p24"/>
          <p:cNvSpPr txBox="1"/>
          <p:nvPr>
            <p:ph idx="1" type="subTitle"/>
          </p:nvPr>
        </p:nvSpPr>
        <p:spPr>
          <a:xfrm>
            <a:off x="6840000" y="0"/>
            <a:ext cx="1962300" cy="314100"/>
          </a:xfrm>
          <a:prstGeom prst="rect">
            <a:avLst/>
          </a:prstGeom>
        </p:spPr>
        <p:txBody>
          <a:bodyPr anchorCtr="0" anchor="ctr" bIns="91425" lIns="91425" spcFirstLastPara="1" rIns="0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Activity 1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1"/>
        </a:solidFill>
      </p:bgPr>
    </p:bg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25"/>
          <p:cNvSpPr txBox="1"/>
          <p:nvPr>
            <p:ph type="title"/>
          </p:nvPr>
        </p:nvSpPr>
        <p:spPr>
          <a:xfrm>
            <a:off x="310900" y="319600"/>
            <a:ext cx="8521200" cy="4508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(5-2+10/2) == 8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9" name="Google Shape;219;p25"/>
          <p:cNvSpPr txBox="1"/>
          <p:nvPr>
            <p:ph idx="1" type="subTitle"/>
          </p:nvPr>
        </p:nvSpPr>
        <p:spPr>
          <a:xfrm>
            <a:off x="6840000" y="0"/>
            <a:ext cx="1962300" cy="314100"/>
          </a:xfrm>
          <a:prstGeom prst="rect">
            <a:avLst/>
          </a:prstGeom>
        </p:spPr>
        <p:txBody>
          <a:bodyPr anchorCtr="0" anchor="ctr" bIns="91425" lIns="91425" spcFirstLastPara="1" rIns="0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Activity 1</a:t>
            </a:r>
            <a:endParaRPr/>
          </a:p>
        </p:txBody>
      </p:sp>
      <p:sp>
        <p:nvSpPr>
          <p:cNvPr id="220" name="Google Shape;220;p25"/>
          <p:cNvSpPr txBox="1"/>
          <p:nvPr/>
        </p:nvSpPr>
        <p:spPr>
          <a:xfrm>
            <a:off x="3941200" y="2532750"/>
            <a:ext cx="1717800" cy="1549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Comparison operators</a:t>
            </a:r>
            <a:br>
              <a:rPr b="1" lang="en-GB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</a:br>
            <a:br>
              <a:rPr lang="en-GB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</a:br>
            <a:r>
              <a:rPr lang="en-GB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== 	equal to</a:t>
            </a:r>
            <a:endParaRPr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&lt; 	less than</a:t>
            </a:r>
            <a:endParaRPr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&gt; 	more than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1"/>
        </a:solidFill>
      </p:bgPr>
    </p:bg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26"/>
          <p:cNvSpPr txBox="1"/>
          <p:nvPr>
            <p:ph type="title"/>
          </p:nvPr>
        </p:nvSpPr>
        <p:spPr>
          <a:xfrm>
            <a:off x="310900" y="319600"/>
            <a:ext cx="8521200" cy="4508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True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6" name="Google Shape;226;p26"/>
          <p:cNvSpPr txBox="1"/>
          <p:nvPr>
            <p:ph idx="1" type="subTitle"/>
          </p:nvPr>
        </p:nvSpPr>
        <p:spPr>
          <a:xfrm>
            <a:off x="6840000" y="0"/>
            <a:ext cx="1962300" cy="314100"/>
          </a:xfrm>
          <a:prstGeom prst="rect">
            <a:avLst/>
          </a:prstGeom>
        </p:spPr>
        <p:txBody>
          <a:bodyPr anchorCtr="0" anchor="ctr" bIns="91425" lIns="91425" spcFirstLastPara="1" rIns="0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Activity 1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1"/>
        </a:solidFill>
      </p:bgPr>
    </p:bg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27"/>
          <p:cNvSpPr txBox="1"/>
          <p:nvPr>
            <p:ph idx="2" type="body"/>
          </p:nvPr>
        </p:nvSpPr>
        <p:spPr>
          <a:xfrm>
            <a:off x="4736600" y="1017700"/>
            <a:ext cx="4096500" cy="365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-GB"/>
              <a:t>You can use a </a:t>
            </a:r>
            <a:r>
              <a:rPr b="1" lang="en-GB"/>
              <a:t>logical expression</a:t>
            </a:r>
            <a:r>
              <a:rPr lang="en-GB"/>
              <a:t> in a </a:t>
            </a:r>
            <a:r>
              <a:rPr b="1" lang="en-GB"/>
              <a:t>condition </a:t>
            </a:r>
            <a:r>
              <a:rPr lang="en-GB"/>
              <a:t>to control the flow of execution in your programs. </a:t>
            </a:r>
            <a:endParaRPr/>
          </a:p>
        </p:txBody>
      </p:sp>
      <p:sp>
        <p:nvSpPr>
          <p:cNvPr id="232" name="Google Shape;232;p27"/>
          <p:cNvSpPr txBox="1"/>
          <p:nvPr>
            <p:ph idx="1" type="body"/>
          </p:nvPr>
        </p:nvSpPr>
        <p:spPr>
          <a:xfrm>
            <a:off x="310900" y="1017724"/>
            <a:ext cx="4096500" cy="365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233" name="Google Shape;233;p27"/>
          <p:cNvSpPr txBox="1"/>
          <p:nvPr>
            <p:ph type="title"/>
          </p:nvPr>
        </p:nvSpPr>
        <p:spPr>
          <a:xfrm>
            <a:off x="310900" y="313512"/>
            <a:ext cx="8521200" cy="69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Selection</a:t>
            </a:r>
            <a:endParaRPr/>
          </a:p>
        </p:txBody>
      </p:sp>
      <p:sp>
        <p:nvSpPr>
          <p:cNvPr id="234" name="Google Shape;234;p27"/>
          <p:cNvSpPr txBox="1"/>
          <p:nvPr>
            <p:ph idx="3" type="subTitle"/>
          </p:nvPr>
        </p:nvSpPr>
        <p:spPr>
          <a:xfrm>
            <a:off x="6840000" y="0"/>
            <a:ext cx="1959900" cy="314100"/>
          </a:xfrm>
          <a:prstGeom prst="rect">
            <a:avLst/>
          </a:prstGeom>
        </p:spPr>
        <p:txBody>
          <a:bodyPr anchorCtr="0" anchor="ctr" bIns="91425" lIns="91425" spcFirstLastPara="1" rIns="0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Activity 1</a:t>
            </a:r>
            <a:endParaRPr/>
          </a:p>
        </p:txBody>
      </p:sp>
      <p:sp>
        <p:nvSpPr>
          <p:cNvPr id="235" name="Google Shape;235;p27"/>
          <p:cNvSpPr txBox="1"/>
          <p:nvPr/>
        </p:nvSpPr>
        <p:spPr>
          <a:xfrm>
            <a:off x="622250" y="1170150"/>
            <a:ext cx="2706300" cy="9090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latin typeface="Roboto Mono"/>
                <a:ea typeface="Roboto Mono"/>
                <a:cs typeface="Roboto Mono"/>
                <a:sym typeface="Roboto Mono"/>
              </a:rPr>
              <a:t>score = 20</a:t>
            </a:r>
            <a:endParaRPr sz="1600"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latin typeface="Roboto Mono"/>
                <a:ea typeface="Roboto Mono"/>
                <a:cs typeface="Roboto Mono"/>
                <a:sym typeface="Roboto Mono"/>
              </a:rPr>
              <a:t>if </a:t>
            </a:r>
            <a:r>
              <a:rPr lang="en-GB" sz="1600">
                <a:latin typeface="Roboto Mono"/>
                <a:ea typeface="Roboto Mono"/>
                <a:cs typeface="Roboto Mono"/>
                <a:sym typeface="Roboto Mono"/>
              </a:rPr>
              <a:t>score &gt; 30</a:t>
            </a:r>
            <a:r>
              <a:rPr lang="en-GB" sz="1600">
                <a:latin typeface="Roboto Mono"/>
                <a:ea typeface="Roboto Mono"/>
                <a:cs typeface="Roboto Mono"/>
                <a:sym typeface="Roboto Mono"/>
              </a:rPr>
              <a:t>:</a:t>
            </a:r>
            <a:endParaRPr sz="1600"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latin typeface="Roboto Mono"/>
                <a:ea typeface="Roboto Mono"/>
                <a:cs typeface="Roboto Mono"/>
                <a:sym typeface="Roboto Mono"/>
              </a:rPr>
              <a:t>   print("You won!")</a:t>
            </a:r>
            <a:endParaRPr sz="1600"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236" name="Google Shape;236;p27"/>
          <p:cNvSpPr txBox="1"/>
          <p:nvPr/>
        </p:nvSpPr>
        <p:spPr>
          <a:xfrm>
            <a:off x="310900" y="1170125"/>
            <a:ext cx="364800" cy="90900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rgbClr val="666666"/>
                </a:solidFill>
                <a:latin typeface="Roboto Mono"/>
                <a:ea typeface="Roboto Mono"/>
                <a:cs typeface="Roboto Mono"/>
                <a:sym typeface="Roboto Mono"/>
              </a:rPr>
              <a:t>1</a:t>
            </a:r>
            <a:endParaRPr sz="1600">
              <a:solidFill>
                <a:srgbClr val="666666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rgbClr val="666666"/>
                </a:solidFill>
                <a:latin typeface="Roboto Mono"/>
                <a:ea typeface="Roboto Mono"/>
                <a:cs typeface="Roboto Mono"/>
                <a:sym typeface="Roboto Mono"/>
              </a:rPr>
              <a:t>2</a:t>
            </a:r>
            <a:endParaRPr sz="1600">
              <a:solidFill>
                <a:srgbClr val="666666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rgbClr val="666666"/>
                </a:solidFill>
                <a:latin typeface="Roboto Mono"/>
                <a:ea typeface="Roboto Mono"/>
                <a:cs typeface="Roboto Mono"/>
                <a:sym typeface="Roboto Mono"/>
              </a:rPr>
              <a:t>3</a:t>
            </a:r>
            <a:endParaRPr sz="1600">
              <a:solidFill>
                <a:srgbClr val="666666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237" name="Google Shape;237;p27"/>
          <p:cNvSpPr/>
          <p:nvPr/>
        </p:nvSpPr>
        <p:spPr>
          <a:xfrm>
            <a:off x="1064475" y="1513225"/>
            <a:ext cx="1266300" cy="226200"/>
          </a:xfrm>
          <a:prstGeom prst="roundRect">
            <a:avLst>
              <a:gd fmla="val 16667" name="adj"/>
            </a:avLst>
          </a:prstGeom>
          <a:solidFill>
            <a:srgbClr val="5B5BA5">
              <a:alpha val="268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1"/>
        </a:solidFill>
      </p:bgPr>
    </p:bg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28"/>
          <p:cNvSpPr txBox="1"/>
          <p:nvPr>
            <p:ph idx="2" type="body"/>
          </p:nvPr>
        </p:nvSpPr>
        <p:spPr>
          <a:xfrm>
            <a:off x="4736600" y="1017700"/>
            <a:ext cx="4096500" cy="365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You can use a </a:t>
            </a:r>
            <a:r>
              <a:rPr b="1" lang="en-GB"/>
              <a:t>logical expression</a:t>
            </a:r>
            <a:r>
              <a:rPr lang="en-GB"/>
              <a:t> in a </a:t>
            </a:r>
            <a:r>
              <a:rPr b="1" lang="en-GB"/>
              <a:t>condition </a:t>
            </a:r>
            <a:r>
              <a:rPr lang="en-GB"/>
              <a:t>to control the flow of execution in your programs.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Here a condition has been used in a </a:t>
            </a:r>
            <a:r>
              <a:rPr b="1" lang="en-GB"/>
              <a:t>selection statement</a:t>
            </a:r>
            <a:r>
              <a:rPr lang="en-GB"/>
              <a:t>.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 sz="1400"/>
              <a:t>This is also known as an </a:t>
            </a:r>
            <a:r>
              <a:rPr b="1" lang="en-GB" sz="1400">
                <a:latin typeface="Roboto Mono"/>
                <a:ea typeface="Roboto Mono"/>
                <a:cs typeface="Roboto Mono"/>
                <a:sym typeface="Roboto Mono"/>
              </a:rPr>
              <a:t>if</a:t>
            </a:r>
            <a:r>
              <a:rPr b="1" lang="en-GB" sz="1400"/>
              <a:t> statement</a:t>
            </a:r>
            <a:r>
              <a:rPr lang="en-GB" sz="1400"/>
              <a:t>. </a:t>
            </a:r>
            <a:endParaRPr sz="1400"/>
          </a:p>
        </p:txBody>
      </p:sp>
      <p:sp>
        <p:nvSpPr>
          <p:cNvPr id="243" name="Google Shape;243;p28"/>
          <p:cNvSpPr txBox="1"/>
          <p:nvPr>
            <p:ph idx="1" type="body"/>
          </p:nvPr>
        </p:nvSpPr>
        <p:spPr>
          <a:xfrm>
            <a:off x="310900" y="1017724"/>
            <a:ext cx="4096500" cy="365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244" name="Google Shape;244;p28"/>
          <p:cNvSpPr txBox="1"/>
          <p:nvPr>
            <p:ph type="title"/>
          </p:nvPr>
        </p:nvSpPr>
        <p:spPr>
          <a:xfrm>
            <a:off x="310900" y="313512"/>
            <a:ext cx="8521200" cy="69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Selection</a:t>
            </a:r>
            <a:endParaRPr/>
          </a:p>
        </p:txBody>
      </p:sp>
      <p:sp>
        <p:nvSpPr>
          <p:cNvPr id="245" name="Google Shape;245;p28"/>
          <p:cNvSpPr txBox="1"/>
          <p:nvPr>
            <p:ph idx="3" type="subTitle"/>
          </p:nvPr>
        </p:nvSpPr>
        <p:spPr>
          <a:xfrm>
            <a:off x="6840000" y="0"/>
            <a:ext cx="1959900" cy="314100"/>
          </a:xfrm>
          <a:prstGeom prst="rect">
            <a:avLst/>
          </a:prstGeom>
        </p:spPr>
        <p:txBody>
          <a:bodyPr anchorCtr="0" anchor="ctr" bIns="91425" lIns="91425" spcFirstLastPara="1" rIns="0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Activity 1</a:t>
            </a:r>
            <a:endParaRPr/>
          </a:p>
        </p:txBody>
      </p:sp>
      <p:sp>
        <p:nvSpPr>
          <p:cNvPr id="246" name="Google Shape;246;p28"/>
          <p:cNvSpPr txBox="1"/>
          <p:nvPr/>
        </p:nvSpPr>
        <p:spPr>
          <a:xfrm>
            <a:off x="622250" y="1170150"/>
            <a:ext cx="2706300" cy="9090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latin typeface="Roboto Mono"/>
                <a:ea typeface="Roboto Mono"/>
                <a:cs typeface="Roboto Mono"/>
                <a:sym typeface="Roboto Mono"/>
              </a:rPr>
              <a:t>score = 20</a:t>
            </a:r>
            <a:endParaRPr sz="1600"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latin typeface="Roboto Mono"/>
                <a:ea typeface="Roboto Mono"/>
                <a:cs typeface="Roboto Mono"/>
                <a:sym typeface="Roboto Mono"/>
              </a:rPr>
              <a:t>if score &gt; 30:</a:t>
            </a:r>
            <a:endParaRPr sz="1600"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latin typeface="Roboto Mono"/>
                <a:ea typeface="Roboto Mono"/>
                <a:cs typeface="Roboto Mono"/>
                <a:sym typeface="Roboto Mono"/>
              </a:rPr>
              <a:t>   print("You won!")</a:t>
            </a:r>
            <a:endParaRPr sz="1600"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247" name="Google Shape;247;p28"/>
          <p:cNvSpPr txBox="1"/>
          <p:nvPr/>
        </p:nvSpPr>
        <p:spPr>
          <a:xfrm>
            <a:off x="310900" y="1170125"/>
            <a:ext cx="364800" cy="90900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rgbClr val="666666"/>
                </a:solidFill>
                <a:latin typeface="Roboto Mono"/>
                <a:ea typeface="Roboto Mono"/>
                <a:cs typeface="Roboto Mono"/>
                <a:sym typeface="Roboto Mono"/>
              </a:rPr>
              <a:t>1</a:t>
            </a:r>
            <a:endParaRPr sz="1600">
              <a:solidFill>
                <a:srgbClr val="666666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rgbClr val="666666"/>
                </a:solidFill>
                <a:latin typeface="Roboto Mono"/>
                <a:ea typeface="Roboto Mono"/>
                <a:cs typeface="Roboto Mono"/>
                <a:sym typeface="Roboto Mono"/>
              </a:rPr>
              <a:t>2</a:t>
            </a:r>
            <a:endParaRPr sz="1600">
              <a:solidFill>
                <a:srgbClr val="666666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rgbClr val="666666"/>
                </a:solidFill>
                <a:latin typeface="Roboto Mono"/>
                <a:ea typeface="Roboto Mono"/>
                <a:cs typeface="Roboto Mono"/>
                <a:sym typeface="Roboto Mono"/>
              </a:rPr>
              <a:t>3</a:t>
            </a:r>
            <a:endParaRPr sz="1600">
              <a:solidFill>
                <a:srgbClr val="666666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248" name="Google Shape;248;p28"/>
          <p:cNvSpPr/>
          <p:nvPr/>
        </p:nvSpPr>
        <p:spPr>
          <a:xfrm>
            <a:off x="707500" y="1513225"/>
            <a:ext cx="2539800" cy="510300"/>
          </a:xfrm>
          <a:prstGeom prst="roundRect">
            <a:avLst>
              <a:gd fmla="val 16667" name="adj"/>
            </a:avLst>
          </a:prstGeom>
          <a:solidFill>
            <a:srgbClr val="5B5BA5">
              <a:alpha val="268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249" name="Google Shape;249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72000" y="3083143"/>
            <a:ext cx="198975" cy="198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1"/>
        </a:solidFill>
      </p:bgPr>
    </p:bg>
    <p:spTree>
      <p:nvGrpSpPr>
        <p:cNvPr id="253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29"/>
          <p:cNvSpPr txBox="1"/>
          <p:nvPr>
            <p:ph idx="2" type="body"/>
          </p:nvPr>
        </p:nvSpPr>
        <p:spPr>
          <a:xfrm>
            <a:off x="4736600" y="1017700"/>
            <a:ext cx="4096500" cy="365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b="1" lang="en-GB"/>
              <a:t>Selection </a:t>
            </a:r>
            <a:r>
              <a:rPr lang="en-GB"/>
              <a:t>statements control the flow of execution because a </a:t>
            </a:r>
            <a:r>
              <a:rPr b="1" lang="en-GB"/>
              <a:t>block </a:t>
            </a:r>
            <a:r>
              <a:rPr lang="en-GB"/>
              <a:t>of code will only run if the condition is </a:t>
            </a:r>
            <a:r>
              <a:rPr b="1" lang="en-GB"/>
              <a:t>True</a:t>
            </a:r>
            <a:r>
              <a:rPr lang="en-GB"/>
              <a:t>. </a:t>
            </a:r>
            <a:endParaRPr sz="1400"/>
          </a:p>
        </p:txBody>
      </p:sp>
      <p:sp>
        <p:nvSpPr>
          <p:cNvPr id="255" name="Google Shape;255;p29"/>
          <p:cNvSpPr txBox="1"/>
          <p:nvPr>
            <p:ph idx="1" type="body"/>
          </p:nvPr>
        </p:nvSpPr>
        <p:spPr>
          <a:xfrm>
            <a:off x="310900" y="1017724"/>
            <a:ext cx="4096500" cy="365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256" name="Google Shape;256;p29"/>
          <p:cNvSpPr txBox="1"/>
          <p:nvPr>
            <p:ph type="title"/>
          </p:nvPr>
        </p:nvSpPr>
        <p:spPr>
          <a:xfrm>
            <a:off x="310900" y="313512"/>
            <a:ext cx="8521200" cy="69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Selection</a:t>
            </a:r>
            <a:endParaRPr/>
          </a:p>
        </p:txBody>
      </p:sp>
      <p:sp>
        <p:nvSpPr>
          <p:cNvPr id="257" name="Google Shape;257;p29"/>
          <p:cNvSpPr txBox="1"/>
          <p:nvPr>
            <p:ph idx="3" type="subTitle"/>
          </p:nvPr>
        </p:nvSpPr>
        <p:spPr>
          <a:xfrm>
            <a:off x="6840000" y="0"/>
            <a:ext cx="1959900" cy="314100"/>
          </a:xfrm>
          <a:prstGeom prst="rect">
            <a:avLst/>
          </a:prstGeom>
        </p:spPr>
        <p:txBody>
          <a:bodyPr anchorCtr="0" anchor="ctr" bIns="91425" lIns="91425" spcFirstLastPara="1" rIns="0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Activity 1</a:t>
            </a:r>
            <a:endParaRPr/>
          </a:p>
        </p:txBody>
      </p:sp>
      <p:sp>
        <p:nvSpPr>
          <p:cNvPr id="258" name="Google Shape;258;p29"/>
          <p:cNvSpPr txBox="1"/>
          <p:nvPr/>
        </p:nvSpPr>
        <p:spPr>
          <a:xfrm>
            <a:off x="622250" y="1170150"/>
            <a:ext cx="2706300" cy="9090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latin typeface="Roboto Mono"/>
                <a:ea typeface="Roboto Mono"/>
                <a:cs typeface="Roboto Mono"/>
                <a:sym typeface="Roboto Mono"/>
              </a:rPr>
              <a:t>score = 20</a:t>
            </a:r>
            <a:endParaRPr sz="1600"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latin typeface="Roboto Mono"/>
                <a:ea typeface="Roboto Mono"/>
                <a:cs typeface="Roboto Mono"/>
                <a:sym typeface="Roboto Mono"/>
              </a:rPr>
              <a:t>if score &gt; 30:</a:t>
            </a:r>
            <a:endParaRPr sz="1600"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latin typeface="Roboto Mono"/>
                <a:ea typeface="Roboto Mono"/>
                <a:cs typeface="Roboto Mono"/>
                <a:sym typeface="Roboto Mono"/>
              </a:rPr>
              <a:t>   print("You won!")</a:t>
            </a:r>
            <a:endParaRPr sz="1600"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259" name="Google Shape;259;p29"/>
          <p:cNvSpPr txBox="1"/>
          <p:nvPr/>
        </p:nvSpPr>
        <p:spPr>
          <a:xfrm>
            <a:off x="310900" y="1170125"/>
            <a:ext cx="364800" cy="90900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rgbClr val="666666"/>
                </a:solidFill>
                <a:latin typeface="Roboto Mono"/>
                <a:ea typeface="Roboto Mono"/>
                <a:cs typeface="Roboto Mono"/>
                <a:sym typeface="Roboto Mono"/>
              </a:rPr>
              <a:t>1</a:t>
            </a:r>
            <a:endParaRPr sz="1600">
              <a:solidFill>
                <a:srgbClr val="666666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rgbClr val="666666"/>
                </a:solidFill>
                <a:latin typeface="Roboto Mono"/>
                <a:ea typeface="Roboto Mono"/>
                <a:cs typeface="Roboto Mono"/>
                <a:sym typeface="Roboto Mono"/>
              </a:rPr>
              <a:t>2</a:t>
            </a:r>
            <a:endParaRPr sz="1600">
              <a:solidFill>
                <a:srgbClr val="666666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rgbClr val="666666"/>
                </a:solidFill>
                <a:latin typeface="Roboto Mono"/>
                <a:ea typeface="Roboto Mono"/>
                <a:cs typeface="Roboto Mono"/>
                <a:sym typeface="Roboto Mono"/>
              </a:rPr>
              <a:t>3</a:t>
            </a:r>
            <a:endParaRPr sz="1600">
              <a:solidFill>
                <a:srgbClr val="666666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260" name="Google Shape;260;p29"/>
          <p:cNvSpPr/>
          <p:nvPr/>
        </p:nvSpPr>
        <p:spPr>
          <a:xfrm>
            <a:off x="1054175" y="1747525"/>
            <a:ext cx="2129400" cy="276000"/>
          </a:xfrm>
          <a:prstGeom prst="roundRect">
            <a:avLst>
              <a:gd fmla="val 16667" name="adj"/>
            </a:avLst>
          </a:prstGeom>
          <a:solidFill>
            <a:srgbClr val="5B5BA5">
              <a:alpha val="268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1"/>
        </a:solidFill>
      </p:bgPr>
    </p:bg>
    <p:spTree>
      <p:nvGrpSpPr>
        <p:cNvPr id="264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30"/>
          <p:cNvSpPr txBox="1"/>
          <p:nvPr>
            <p:ph idx="1" type="body"/>
          </p:nvPr>
        </p:nvSpPr>
        <p:spPr>
          <a:xfrm>
            <a:off x="297150" y="982349"/>
            <a:ext cx="4096500" cy="365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266" name="Google Shape;266;p30"/>
          <p:cNvSpPr txBox="1"/>
          <p:nvPr>
            <p:ph type="title"/>
          </p:nvPr>
        </p:nvSpPr>
        <p:spPr>
          <a:xfrm>
            <a:off x="310900" y="313512"/>
            <a:ext cx="8521200" cy="69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Selection: walkthrough</a:t>
            </a:r>
            <a:endParaRPr/>
          </a:p>
        </p:txBody>
      </p:sp>
      <p:sp>
        <p:nvSpPr>
          <p:cNvPr id="267" name="Google Shape;267;p30"/>
          <p:cNvSpPr txBox="1"/>
          <p:nvPr>
            <p:ph idx="3" type="subTitle"/>
          </p:nvPr>
        </p:nvSpPr>
        <p:spPr>
          <a:xfrm>
            <a:off x="6840000" y="0"/>
            <a:ext cx="1959900" cy="314100"/>
          </a:xfrm>
          <a:prstGeom prst="rect">
            <a:avLst/>
          </a:prstGeom>
        </p:spPr>
        <p:txBody>
          <a:bodyPr anchorCtr="0" anchor="ctr" bIns="91425" lIns="91425" spcFirstLastPara="1" rIns="0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Activity 1</a:t>
            </a:r>
            <a:endParaRPr/>
          </a:p>
        </p:txBody>
      </p:sp>
      <p:sp>
        <p:nvSpPr>
          <p:cNvPr id="268" name="Google Shape;268;p30"/>
          <p:cNvSpPr txBox="1"/>
          <p:nvPr/>
        </p:nvSpPr>
        <p:spPr>
          <a:xfrm>
            <a:off x="622250" y="1170150"/>
            <a:ext cx="2795100" cy="11214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latin typeface="Roboto Mono"/>
                <a:ea typeface="Roboto Mono"/>
                <a:cs typeface="Roboto Mono"/>
                <a:sym typeface="Roboto Mono"/>
              </a:rPr>
              <a:t>score = 20</a:t>
            </a:r>
            <a:endParaRPr sz="1600"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latin typeface="Roboto Mono"/>
                <a:ea typeface="Roboto Mono"/>
                <a:cs typeface="Roboto Mono"/>
                <a:sym typeface="Roboto Mono"/>
              </a:rPr>
              <a:t>if score &gt; 30:</a:t>
            </a:r>
            <a:endParaRPr sz="1600"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latin typeface="Roboto Mono"/>
                <a:ea typeface="Roboto Mono"/>
                <a:cs typeface="Roboto Mono"/>
                <a:sym typeface="Roboto Mono"/>
              </a:rPr>
              <a:t>    print("You won!")</a:t>
            </a:r>
            <a:endParaRPr sz="1600"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latin typeface="Roboto Mono"/>
                <a:ea typeface="Roboto Mono"/>
                <a:cs typeface="Roboto Mono"/>
                <a:sym typeface="Roboto Mono"/>
              </a:rPr>
              <a:t>print("The end")</a:t>
            </a:r>
            <a:endParaRPr sz="1600"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269" name="Google Shape;269;p30"/>
          <p:cNvSpPr txBox="1"/>
          <p:nvPr/>
        </p:nvSpPr>
        <p:spPr>
          <a:xfrm>
            <a:off x="310900" y="1170125"/>
            <a:ext cx="364800" cy="112140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rgbClr val="666666"/>
                </a:solidFill>
                <a:latin typeface="Roboto Mono"/>
                <a:ea typeface="Roboto Mono"/>
                <a:cs typeface="Roboto Mono"/>
                <a:sym typeface="Roboto Mono"/>
              </a:rPr>
              <a:t>1</a:t>
            </a:r>
            <a:endParaRPr sz="1600">
              <a:solidFill>
                <a:srgbClr val="666666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rgbClr val="666666"/>
                </a:solidFill>
                <a:latin typeface="Roboto Mono"/>
                <a:ea typeface="Roboto Mono"/>
                <a:cs typeface="Roboto Mono"/>
                <a:sym typeface="Roboto Mono"/>
              </a:rPr>
              <a:t>2</a:t>
            </a:r>
            <a:endParaRPr sz="1600">
              <a:solidFill>
                <a:srgbClr val="666666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rgbClr val="666666"/>
                </a:solidFill>
                <a:latin typeface="Roboto Mono"/>
                <a:ea typeface="Roboto Mono"/>
                <a:cs typeface="Roboto Mono"/>
                <a:sym typeface="Roboto Mono"/>
              </a:rPr>
              <a:t>3</a:t>
            </a:r>
            <a:endParaRPr sz="1600">
              <a:solidFill>
                <a:srgbClr val="666666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rgbClr val="666666"/>
                </a:solidFill>
                <a:latin typeface="Roboto Mono"/>
                <a:ea typeface="Roboto Mono"/>
                <a:cs typeface="Roboto Mono"/>
                <a:sym typeface="Roboto Mono"/>
              </a:rPr>
              <a:t>4</a:t>
            </a:r>
            <a:endParaRPr sz="1600">
              <a:solidFill>
                <a:srgbClr val="666666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cxnSp>
        <p:nvCxnSpPr>
          <p:cNvPr id="270" name="Google Shape;270;p30"/>
          <p:cNvCxnSpPr>
            <a:stCxn id="271" idx="2"/>
            <a:endCxn id="272" idx="0"/>
          </p:cNvCxnSpPr>
          <p:nvPr/>
        </p:nvCxnSpPr>
        <p:spPr>
          <a:xfrm flipH="1" rot="-5400000">
            <a:off x="3720500" y="1487321"/>
            <a:ext cx="107100" cy="600"/>
          </a:xfrm>
          <a:prstGeom prst="curvedConnector3">
            <a:avLst>
              <a:gd fmla="val 49962" name="adj1"/>
            </a:avLst>
          </a:prstGeom>
          <a:noFill/>
          <a:ln cap="flat" cmpd="sng" w="9525">
            <a:solidFill>
              <a:schemeClr val="accent6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73" name="Google Shape;273;p30"/>
          <p:cNvCxnSpPr>
            <a:stCxn id="274" idx="2"/>
            <a:endCxn id="275" idx="6"/>
          </p:cNvCxnSpPr>
          <p:nvPr/>
        </p:nvCxnSpPr>
        <p:spPr>
          <a:xfrm rot="5400000">
            <a:off x="3941800" y="1753745"/>
            <a:ext cx="66900" cy="367200"/>
          </a:xfrm>
          <a:prstGeom prst="bentConnector2">
            <a:avLst/>
          </a:prstGeom>
          <a:noFill/>
          <a:ln cap="flat" cmpd="sng" w="9525">
            <a:solidFill>
              <a:schemeClr val="accent6"/>
            </a:solidFill>
            <a:prstDash val="solid"/>
            <a:round/>
            <a:headEnd len="med" w="med" type="none"/>
            <a:tailEnd len="med" w="med" type="stealth"/>
          </a:ln>
        </p:spPr>
      </p:cxnSp>
      <p:sp>
        <p:nvSpPr>
          <p:cNvPr id="274" name="Google Shape;274;p30"/>
          <p:cNvSpPr/>
          <p:nvPr/>
        </p:nvSpPr>
        <p:spPr>
          <a:xfrm>
            <a:off x="4040350" y="1775795"/>
            <a:ext cx="237000" cy="128100"/>
          </a:xfrm>
          <a:prstGeom prst="rect">
            <a:avLst/>
          </a:prstGeom>
          <a:noFill/>
          <a:ln cap="flat" cmpd="sng" w="9525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2" name="Google Shape;272;p30"/>
          <p:cNvSpPr/>
          <p:nvPr/>
        </p:nvSpPr>
        <p:spPr>
          <a:xfrm>
            <a:off x="3655263" y="1541090"/>
            <a:ext cx="236950" cy="181225"/>
          </a:xfrm>
          <a:prstGeom prst="flowChartDecision">
            <a:avLst/>
          </a:prstGeom>
          <a:noFill/>
          <a:ln cap="flat" cmpd="sng" w="9525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276" name="Google Shape;276;p30"/>
          <p:cNvCxnSpPr/>
          <p:nvPr/>
        </p:nvCxnSpPr>
        <p:spPr>
          <a:xfrm flipH="1" rot="-5400000">
            <a:off x="3612188" y="1883364"/>
            <a:ext cx="322500" cy="600"/>
          </a:xfrm>
          <a:prstGeom prst="curvedConnector3">
            <a:avLst>
              <a:gd fmla="val 50000" name="adj1"/>
            </a:avLst>
          </a:prstGeom>
          <a:noFill/>
          <a:ln cap="flat" cmpd="sng" w="9525">
            <a:solidFill>
              <a:schemeClr val="accent6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77" name="Google Shape;277;p30"/>
          <p:cNvCxnSpPr>
            <a:stCxn id="272" idx="3"/>
            <a:endCxn id="274" idx="0"/>
          </p:cNvCxnSpPr>
          <p:nvPr/>
        </p:nvCxnSpPr>
        <p:spPr>
          <a:xfrm>
            <a:off x="3892213" y="1631703"/>
            <a:ext cx="266700" cy="144000"/>
          </a:xfrm>
          <a:prstGeom prst="bentConnector2">
            <a:avLst/>
          </a:prstGeom>
          <a:noFill/>
          <a:ln cap="flat" cmpd="sng" w="9525">
            <a:solidFill>
              <a:schemeClr val="accent6"/>
            </a:solidFill>
            <a:prstDash val="solid"/>
            <a:round/>
            <a:headEnd len="med" w="med" type="none"/>
            <a:tailEnd len="med" w="med" type="stealth"/>
          </a:ln>
        </p:spPr>
      </p:cxnSp>
      <p:sp>
        <p:nvSpPr>
          <p:cNvPr id="271" name="Google Shape;271;p30"/>
          <p:cNvSpPr/>
          <p:nvPr/>
        </p:nvSpPr>
        <p:spPr>
          <a:xfrm>
            <a:off x="3655250" y="1305971"/>
            <a:ext cx="237000" cy="128100"/>
          </a:xfrm>
          <a:prstGeom prst="rect">
            <a:avLst/>
          </a:prstGeom>
          <a:noFill/>
          <a:ln cap="flat" cmpd="sng" w="9525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8" name="Google Shape;278;p30"/>
          <p:cNvSpPr/>
          <p:nvPr/>
        </p:nvSpPr>
        <p:spPr>
          <a:xfrm>
            <a:off x="3655550" y="2045021"/>
            <a:ext cx="237000" cy="128100"/>
          </a:xfrm>
          <a:prstGeom prst="rect">
            <a:avLst/>
          </a:prstGeom>
          <a:noFill/>
          <a:ln cap="flat" cmpd="sng" w="9525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5" name="Google Shape;275;p30"/>
          <p:cNvSpPr/>
          <p:nvPr/>
        </p:nvSpPr>
        <p:spPr>
          <a:xfrm>
            <a:off x="3755738" y="1952939"/>
            <a:ext cx="36000" cy="36000"/>
          </a:xfrm>
          <a:prstGeom prst="ellipse">
            <a:avLst/>
          </a:prstGeom>
          <a:solidFill>
            <a:schemeClr val="accent1"/>
          </a:solidFill>
          <a:ln cap="flat" cmpd="sng" w="9525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9" name="Google Shape;279;p30"/>
          <p:cNvSpPr txBox="1"/>
          <p:nvPr/>
        </p:nvSpPr>
        <p:spPr>
          <a:xfrm>
            <a:off x="297150" y="2914875"/>
            <a:ext cx="4181400" cy="13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Here is a walkthrough of a selection statement. </a:t>
            </a:r>
            <a:endParaRPr sz="18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3"/>
          <p:cNvSpPr txBox="1"/>
          <p:nvPr>
            <p:ph type="title"/>
          </p:nvPr>
        </p:nvSpPr>
        <p:spPr>
          <a:xfrm>
            <a:off x="310900" y="313512"/>
            <a:ext cx="8521200" cy="69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Make a prediction</a:t>
            </a:r>
            <a:endParaRPr/>
          </a:p>
        </p:txBody>
      </p:sp>
      <p:sp>
        <p:nvSpPr>
          <p:cNvPr id="75" name="Google Shape;75;p13"/>
          <p:cNvSpPr txBox="1"/>
          <p:nvPr>
            <p:ph idx="3" type="subTitle"/>
          </p:nvPr>
        </p:nvSpPr>
        <p:spPr>
          <a:xfrm>
            <a:off x="6840000" y="0"/>
            <a:ext cx="1959900" cy="314100"/>
          </a:xfrm>
          <a:prstGeom prst="rect">
            <a:avLst/>
          </a:prstGeom>
        </p:spPr>
        <p:txBody>
          <a:bodyPr anchorCtr="0" anchor="ctr" bIns="91425" lIns="91425" spcFirstLastPara="1" rIns="0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Starter activity</a:t>
            </a:r>
            <a:endParaRPr/>
          </a:p>
        </p:txBody>
      </p:sp>
      <p:sp>
        <p:nvSpPr>
          <p:cNvPr id="76" name="Google Shape;76;p13"/>
          <p:cNvSpPr/>
          <p:nvPr/>
        </p:nvSpPr>
        <p:spPr>
          <a:xfrm>
            <a:off x="5265600" y="1172925"/>
            <a:ext cx="1040040" cy="314118"/>
          </a:xfrm>
          <a:prstGeom prst="flowChartTerminator">
            <a:avLst/>
          </a:prstGeom>
          <a:solidFill>
            <a:schemeClr val="dk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lt1"/>
                </a:solidFill>
                <a:latin typeface="Quicksand"/>
                <a:ea typeface="Quicksand"/>
                <a:cs typeface="Quicksand"/>
                <a:sym typeface="Quicksand"/>
              </a:rPr>
              <a:t>Start</a:t>
            </a:r>
            <a:endParaRPr>
              <a:solidFill>
                <a:schemeClr val="lt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77" name="Google Shape;77;p13"/>
          <p:cNvSpPr/>
          <p:nvPr/>
        </p:nvSpPr>
        <p:spPr>
          <a:xfrm>
            <a:off x="5049825" y="1718475"/>
            <a:ext cx="1471600" cy="469400"/>
          </a:xfrm>
          <a:prstGeom prst="flowChartInputOutput">
            <a:avLst/>
          </a:prstGeom>
          <a:solidFill>
            <a:schemeClr val="dk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lt1"/>
                </a:solidFill>
                <a:latin typeface="Quicksand"/>
                <a:ea typeface="Quicksand"/>
                <a:cs typeface="Quicksand"/>
                <a:sym typeface="Quicksand"/>
              </a:rPr>
              <a:t>Input number</a:t>
            </a:r>
            <a:endParaRPr>
              <a:solidFill>
                <a:schemeClr val="lt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78" name="Google Shape;78;p13"/>
          <p:cNvSpPr/>
          <p:nvPr/>
        </p:nvSpPr>
        <p:spPr>
          <a:xfrm>
            <a:off x="4849300" y="2443900"/>
            <a:ext cx="1866975" cy="929325"/>
          </a:xfrm>
          <a:prstGeom prst="flowChartDecision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n</a:t>
            </a:r>
            <a:r>
              <a:rPr lang="en-GB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umber &gt; 5</a:t>
            </a:r>
            <a:endParaRPr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79" name="Google Shape;79;p13"/>
          <p:cNvSpPr/>
          <p:nvPr/>
        </p:nvSpPr>
        <p:spPr>
          <a:xfrm>
            <a:off x="4803913" y="3704825"/>
            <a:ext cx="1963400" cy="469400"/>
          </a:xfrm>
          <a:prstGeom prst="flowChartInputOutpu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Output number + 5</a:t>
            </a:r>
            <a:endParaRPr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80" name="Google Shape;80;p13"/>
          <p:cNvSpPr/>
          <p:nvPr/>
        </p:nvSpPr>
        <p:spPr>
          <a:xfrm>
            <a:off x="6880701" y="2672350"/>
            <a:ext cx="1963400" cy="469400"/>
          </a:xfrm>
          <a:prstGeom prst="flowChartInputOutpu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Output number - 5</a:t>
            </a:r>
            <a:endParaRPr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81" name="Google Shape;81;p13"/>
          <p:cNvSpPr/>
          <p:nvPr/>
        </p:nvSpPr>
        <p:spPr>
          <a:xfrm>
            <a:off x="5265600" y="4494025"/>
            <a:ext cx="1040040" cy="314118"/>
          </a:xfrm>
          <a:prstGeom prst="flowChartTerminator">
            <a:avLst/>
          </a:prstGeom>
          <a:solidFill>
            <a:schemeClr val="dk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lt1"/>
                </a:solidFill>
                <a:latin typeface="Quicksand"/>
                <a:ea typeface="Quicksand"/>
                <a:cs typeface="Quicksand"/>
                <a:sym typeface="Quicksand"/>
              </a:rPr>
              <a:t>End</a:t>
            </a:r>
            <a:endParaRPr>
              <a:solidFill>
                <a:schemeClr val="lt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cxnSp>
        <p:nvCxnSpPr>
          <p:cNvPr id="82" name="Google Shape;82;p13"/>
          <p:cNvCxnSpPr>
            <a:stCxn id="76" idx="2"/>
            <a:endCxn id="77" idx="1"/>
          </p:cNvCxnSpPr>
          <p:nvPr/>
        </p:nvCxnSpPr>
        <p:spPr>
          <a:xfrm>
            <a:off x="5785620" y="1487043"/>
            <a:ext cx="0" cy="2313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83" name="Google Shape;83;p13"/>
          <p:cNvCxnSpPr>
            <a:stCxn id="77" idx="4"/>
            <a:endCxn id="78" idx="0"/>
          </p:cNvCxnSpPr>
          <p:nvPr/>
        </p:nvCxnSpPr>
        <p:spPr>
          <a:xfrm flipH="1">
            <a:off x="5782925" y="2187875"/>
            <a:ext cx="2700" cy="2559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84" name="Google Shape;84;p13"/>
          <p:cNvCxnSpPr>
            <a:stCxn id="78" idx="2"/>
            <a:endCxn id="79" idx="1"/>
          </p:cNvCxnSpPr>
          <p:nvPr/>
        </p:nvCxnSpPr>
        <p:spPr>
          <a:xfrm>
            <a:off x="5782787" y="3373225"/>
            <a:ext cx="2700" cy="3315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85" name="Google Shape;85;p13"/>
          <p:cNvCxnSpPr>
            <a:stCxn id="79" idx="4"/>
            <a:endCxn id="81" idx="0"/>
          </p:cNvCxnSpPr>
          <p:nvPr/>
        </p:nvCxnSpPr>
        <p:spPr>
          <a:xfrm>
            <a:off x="5785613" y="4174225"/>
            <a:ext cx="0" cy="3198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86" name="Google Shape;86;p13"/>
          <p:cNvCxnSpPr>
            <a:stCxn id="78" idx="3"/>
            <a:endCxn id="80" idx="2"/>
          </p:cNvCxnSpPr>
          <p:nvPr/>
        </p:nvCxnSpPr>
        <p:spPr>
          <a:xfrm flipH="1" rot="10800000">
            <a:off x="6716275" y="2907063"/>
            <a:ext cx="360900" cy="15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87" name="Google Shape;87;p13"/>
          <p:cNvCxnSpPr>
            <a:endCxn id="81" idx="3"/>
          </p:cNvCxnSpPr>
          <p:nvPr/>
        </p:nvCxnSpPr>
        <p:spPr>
          <a:xfrm rot="10800000">
            <a:off x="6305640" y="4651084"/>
            <a:ext cx="13707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88" name="Google Shape;88;p13"/>
          <p:cNvCxnSpPr>
            <a:stCxn id="80" idx="3"/>
          </p:cNvCxnSpPr>
          <p:nvPr/>
        </p:nvCxnSpPr>
        <p:spPr>
          <a:xfrm>
            <a:off x="7666061" y="3141750"/>
            <a:ext cx="0" cy="15105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89" name="Google Shape;89;p13"/>
          <p:cNvSpPr txBox="1"/>
          <p:nvPr/>
        </p:nvSpPr>
        <p:spPr>
          <a:xfrm>
            <a:off x="5780250" y="3306437"/>
            <a:ext cx="657900" cy="38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True</a:t>
            </a:r>
            <a:endParaRPr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90" name="Google Shape;90;p13"/>
          <p:cNvSpPr txBox="1"/>
          <p:nvPr/>
        </p:nvSpPr>
        <p:spPr>
          <a:xfrm>
            <a:off x="6567776" y="2525187"/>
            <a:ext cx="657900" cy="38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False</a:t>
            </a:r>
            <a:endParaRPr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91" name="Google Shape;91;p13"/>
          <p:cNvSpPr txBox="1"/>
          <p:nvPr>
            <p:ph idx="1" type="body"/>
          </p:nvPr>
        </p:nvSpPr>
        <p:spPr>
          <a:xfrm>
            <a:off x="310900" y="1017724"/>
            <a:ext cx="4096500" cy="365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FFFF"/>
                </a:solidFill>
                <a:highlight>
                  <a:schemeClr val="dk1"/>
                </a:highlight>
              </a:rPr>
              <a:t> Question </a:t>
            </a:r>
            <a:r>
              <a:rPr lang="en-GB">
                <a:solidFill>
                  <a:schemeClr val="lt2"/>
                </a:solidFill>
              </a:rPr>
              <a:t>. </a:t>
            </a:r>
            <a:endParaRPr>
              <a:solidFill>
                <a:schemeClr val="lt2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/>
              <a:t>If you </a:t>
            </a:r>
            <a:r>
              <a:rPr b="1" lang="en-GB"/>
              <a:t>input </a:t>
            </a:r>
            <a:r>
              <a:rPr lang="en-GB"/>
              <a:t>the number </a:t>
            </a: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10</a:t>
            </a:r>
            <a:r>
              <a:rPr lang="en-GB"/>
              <a:t>, what will be the </a:t>
            </a:r>
            <a:r>
              <a:rPr b="1" lang="en-GB"/>
              <a:t>output</a:t>
            </a:r>
            <a:r>
              <a:rPr lang="en-GB"/>
              <a:t>?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1"/>
        </a:solidFill>
      </p:bgPr>
    </p:bg>
    <p:spTree>
      <p:nvGrpSpPr>
        <p:cNvPr id="283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31"/>
          <p:cNvSpPr txBox="1"/>
          <p:nvPr>
            <p:ph type="title"/>
          </p:nvPr>
        </p:nvSpPr>
        <p:spPr>
          <a:xfrm>
            <a:off x="310900" y="313512"/>
            <a:ext cx="8521200" cy="69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Selection: walkthrough</a:t>
            </a:r>
            <a:endParaRPr/>
          </a:p>
        </p:txBody>
      </p:sp>
      <p:sp>
        <p:nvSpPr>
          <p:cNvPr id="285" name="Google Shape;285;p31"/>
          <p:cNvSpPr txBox="1"/>
          <p:nvPr>
            <p:ph idx="3" type="subTitle"/>
          </p:nvPr>
        </p:nvSpPr>
        <p:spPr>
          <a:xfrm>
            <a:off x="6840000" y="0"/>
            <a:ext cx="1959900" cy="314100"/>
          </a:xfrm>
          <a:prstGeom prst="rect">
            <a:avLst/>
          </a:prstGeom>
        </p:spPr>
        <p:txBody>
          <a:bodyPr anchorCtr="0" anchor="ctr" bIns="91425" lIns="91425" spcFirstLastPara="1" rIns="0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Activity 1</a:t>
            </a:r>
            <a:endParaRPr/>
          </a:p>
        </p:txBody>
      </p:sp>
      <p:sp>
        <p:nvSpPr>
          <p:cNvPr id="286" name="Google Shape;286;p31"/>
          <p:cNvSpPr txBox="1"/>
          <p:nvPr/>
        </p:nvSpPr>
        <p:spPr>
          <a:xfrm>
            <a:off x="622250" y="1170150"/>
            <a:ext cx="2795100" cy="11214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highlight>
                  <a:srgbClr val="FFFFFF"/>
                </a:highlight>
                <a:latin typeface="Roboto Mono"/>
                <a:ea typeface="Roboto Mono"/>
                <a:cs typeface="Roboto Mono"/>
                <a:sym typeface="Roboto Mono"/>
              </a:rPr>
              <a:t>score = 20</a:t>
            </a:r>
            <a:endParaRPr sz="1600">
              <a:highlight>
                <a:srgbClr val="FFFFFF"/>
              </a:highlight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latin typeface="Roboto Mono"/>
                <a:ea typeface="Roboto Mono"/>
                <a:cs typeface="Roboto Mono"/>
                <a:sym typeface="Roboto Mono"/>
              </a:rPr>
              <a:t>if score &gt; 30:</a:t>
            </a:r>
            <a:endParaRPr sz="1600"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latin typeface="Roboto Mono"/>
                <a:ea typeface="Roboto Mono"/>
                <a:cs typeface="Roboto Mono"/>
                <a:sym typeface="Roboto Mono"/>
              </a:rPr>
              <a:t>    print("You won!")</a:t>
            </a:r>
            <a:endParaRPr sz="1600"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latin typeface="Roboto Mono"/>
                <a:ea typeface="Roboto Mono"/>
                <a:cs typeface="Roboto Mono"/>
                <a:sym typeface="Roboto Mono"/>
              </a:rPr>
              <a:t>print("The end")</a:t>
            </a:r>
            <a:endParaRPr sz="1600"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287" name="Google Shape;287;p31"/>
          <p:cNvSpPr txBox="1"/>
          <p:nvPr/>
        </p:nvSpPr>
        <p:spPr>
          <a:xfrm>
            <a:off x="310900" y="1170125"/>
            <a:ext cx="364800" cy="112140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rgbClr val="666666"/>
                </a:solidFill>
                <a:latin typeface="Roboto Mono"/>
                <a:ea typeface="Roboto Mono"/>
                <a:cs typeface="Roboto Mono"/>
                <a:sym typeface="Roboto Mono"/>
              </a:rPr>
              <a:t>1</a:t>
            </a:r>
            <a:endParaRPr sz="1600">
              <a:solidFill>
                <a:srgbClr val="666666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rgbClr val="666666"/>
                </a:solidFill>
                <a:latin typeface="Roboto Mono"/>
                <a:ea typeface="Roboto Mono"/>
                <a:cs typeface="Roboto Mono"/>
                <a:sym typeface="Roboto Mono"/>
              </a:rPr>
              <a:t>2</a:t>
            </a:r>
            <a:endParaRPr sz="1600">
              <a:solidFill>
                <a:srgbClr val="666666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rgbClr val="666666"/>
                </a:solidFill>
                <a:latin typeface="Roboto Mono"/>
                <a:ea typeface="Roboto Mono"/>
                <a:cs typeface="Roboto Mono"/>
                <a:sym typeface="Roboto Mono"/>
              </a:rPr>
              <a:t>3</a:t>
            </a:r>
            <a:endParaRPr sz="1600">
              <a:solidFill>
                <a:srgbClr val="666666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rgbClr val="666666"/>
                </a:solidFill>
                <a:latin typeface="Roboto Mono"/>
                <a:ea typeface="Roboto Mono"/>
                <a:cs typeface="Roboto Mono"/>
                <a:sym typeface="Roboto Mono"/>
              </a:rPr>
              <a:t>4</a:t>
            </a:r>
            <a:endParaRPr sz="1600">
              <a:solidFill>
                <a:srgbClr val="666666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cxnSp>
        <p:nvCxnSpPr>
          <p:cNvPr id="288" name="Google Shape;288;p31"/>
          <p:cNvCxnSpPr>
            <a:stCxn id="289" idx="2"/>
            <a:endCxn id="290" idx="0"/>
          </p:cNvCxnSpPr>
          <p:nvPr/>
        </p:nvCxnSpPr>
        <p:spPr>
          <a:xfrm flipH="1" rot="-5400000">
            <a:off x="3720500" y="1487321"/>
            <a:ext cx="107100" cy="600"/>
          </a:xfrm>
          <a:prstGeom prst="curvedConnector3">
            <a:avLst>
              <a:gd fmla="val 49962" name="adj1"/>
            </a:avLst>
          </a:prstGeom>
          <a:noFill/>
          <a:ln cap="flat" cmpd="sng" w="9525">
            <a:solidFill>
              <a:schemeClr val="accent6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91" name="Google Shape;291;p31"/>
          <p:cNvCxnSpPr>
            <a:stCxn id="292" idx="2"/>
            <a:endCxn id="293" idx="6"/>
          </p:cNvCxnSpPr>
          <p:nvPr/>
        </p:nvCxnSpPr>
        <p:spPr>
          <a:xfrm rot="5400000">
            <a:off x="3941800" y="1753745"/>
            <a:ext cx="66900" cy="367200"/>
          </a:xfrm>
          <a:prstGeom prst="bentConnector2">
            <a:avLst/>
          </a:prstGeom>
          <a:noFill/>
          <a:ln cap="flat" cmpd="sng" w="9525">
            <a:solidFill>
              <a:schemeClr val="accent6"/>
            </a:solidFill>
            <a:prstDash val="solid"/>
            <a:round/>
            <a:headEnd len="med" w="med" type="none"/>
            <a:tailEnd len="med" w="med" type="stealth"/>
          </a:ln>
        </p:spPr>
      </p:cxnSp>
      <p:sp>
        <p:nvSpPr>
          <p:cNvPr id="292" name="Google Shape;292;p31"/>
          <p:cNvSpPr/>
          <p:nvPr/>
        </p:nvSpPr>
        <p:spPr>
          <a:xfrm>
            <a:off x="4040350" y="1775795"/>
            <a:ext cx="237000" cy="128100"/>
          </a:xfrm>
          <a:prstGeom prst="rect">
            <a:avLst/>
          </a:prstGeom>
          <a:noFill/>
          <a:ln cap="flat" cmpd="sng" w="9525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0" name="Google Shape;290;p31"/>
          <p:cNvSpPr/>
          <p:nvPr/>
        </p:nvSpPr>
        <p:spPr>
          <a:xfrm>
            <a:off x="3655263" y="1541090"/>
            <a:ext cx="236950" cy="181225"/>
          </a:xfrm>
          <a:prstGeom prst="flowChartDecision">
            <a:avLst/>
          </a:prstGeom>
          <a:noFill/>
          <a:ln cap="flat" cmpd="sng" w="9525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294" name="Google Shape;294;p31"/>
          <p:cNvCxnSpPr/>
          <p:nvPr/>
        </p:nvCxnSpPr>
        <p:spPr>
          <a:xfrm flipH="1" rot="-5400000">
            <a:off x="3612188" y="1883364"/>
            <a:ext cx="322500" cy="600"/>
          </a:xfrm>
          <a:prstGeom prst="curvedConnector3">
            <a:avLst>
              <a:gd fmla="val 50000" name="adj1"/>
            </a:avLst>
          </a:prstGeom>
          <a:noFill/>
          <a:ln cap="flat" cmpd="sng" w="9525">
            <a:solidFill>
              <a:schemeClr val="accent6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95" name="Google Shape;295;p31"/>
          <p:cNvCxnSpPr>
            <a:stCxn id="290" idx="3"/>
            <a:endCxn id="292" idx="0"/>
          </p:cNvCxnSpPr>
          <p:nvPr/>
        </p:nvCxnSpPr>
        <p:spPr>
          <a:xfrm>
            <a:off x="3892213" y="1631703"/>
            <a:ext cx="266700" cy="144000"/>
          </a:xfrm>
          <a:prstGeom prst="bentConnector2">
            <a:avLst/>
          </a:prstGeom>
          <a:noFill/>
          <a:ln cap="flat" cmpd="sng" w="9525">
            <a:solidFill>
              <a:schemeClr val="accent6"/>
            </a:solidFill>
            <a:prstDash val="solid"/>
            <a:round/>
            <a:headEnd len="med" w="med" type="none"/>
            <a:tailEnd len="med" w="med" type="stealth"/>
          </a:ln>
        </p:spPr>
      </p:cxnSp>
      <p:sp>
        <p:nvSpPr>
          <p:cNvPr id="289" name="Google Shape;289;p31"/>
          <p:cNvSpPr/>
          <p:nvPr/>
        </p:nvSpPr>
        <p:spPr>
          <a:xfrm>
            <a:off x="3655250" y="1305971"/>
            <a:ext cx="237000" cy="128100"/>
          </a:xfrm>
          <a:prstGeom prst="rect">
            <a:avLst/>
          </a:prstGeom>
          <a:noFill/>
          <a:ln cap="flat" cmpd="sng" w="19050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6" name="Google Shape;296;p31"/>
          <p:cNvSpPr/>
          <p:nvPr/>
        </p:nvSpPr>
        <p:spPr>
          <a:xfrm>
            <a:off x="3655550" y="2045021"/>
            <a:ext cx="237000" cy="128100"/>
          </a:xfrm>
          <a:prstGeom prst="rect">
            <a:avLst/>
          </a:prstGeom>
          <a:noFill/>
          <a:ln cap="flat" cmpd="sng" w="9525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3" name="Google Shape;293;p31"/>
          <p:cNvSpPr/>
          <p:nvPr/>
        </p:nvSpPr>
        <p:spPr>
          <a:xfrm>
            <a:off x="3755738" y="1952939"/>
            <a:ext cx="36000" cy="36000"/>
          </a:xfrm>
          <a:prstGeom prst="ellipse">
            <a:avLst/>
          </a:prstGeom>
          <a:solidFill>
            <a:schemeClr val="accent1"/>
          </a:solidFill>
          <a:ln cap="flat" cmpd="sng" w="9525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7" name="Google Shape;297;p31"/>
          <p:cNvSpPr txBox="1"/>
          <p:nvPr/>
        </p:nvSpPr>
        <p:spPr>
          <a:xfrm>
            <a:off x="297150" y="2914875"/>
            <a:ext cx="4181400" cy="13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score</a:t>
            </a:r>
            <a:r>
              <a:rPr lang="en-GB" sz="18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 is assigned </a:t>
            </a:r>
            <a:r>
              <a:rPr lang="en-GB" sz="18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20</a:t>
            </a:r>
            <a:endParaRPr sz="18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1"/>
        </a:solidFill>
      </p:bgPr>
    </p:bg>
    <p:spTree>
      <p:nvGrpSpPr>
        <p:cNvPr id="30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32"/>
          <p:cNvSpPr txBox="1"/>
          <p:nvPr>
            <p:ph type="title"/>
          </p:nvPr>
        </p:nvSpPr>
        <p:spPr>
          <a:xfrm>
            <a:off x="310900" y="313512"/>
            <a:ext cx="8521200" cy="69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Selection: walkthrough</a:t>
            </a:r>
            <a:endParaRPr/>
          </a:p>
        </p:txBody>
      </p:sp>
      <p:sp>
        <p:nvSpPr>
          <p:cNvPr id="303" name="Google Shape;303;p32"/>
          <p:cNvSpPr txBox="1"/>
          <p:nvPr>
            <p:ph idx="3" type="subTitle"/>
          </p:nvPr>
        </p:nvSpPr>
        <p:spPr>
          <a:xfrm>
            <a:off x="6840000" y="0"/>
            <a:ext cx="1959900" cy="314100"/>
          </a:xfrm>
          <a:prstGeom prst="rect">
            <a:avLst/>
          </a:prstGeom>
        </p:spPr>
        <p:txBody>
          <a:bodyPr anchorCtr="0" anchor="ctr" bIns="91425" lIns="91425" spcFirstLastPara="1" rIns="0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Activity 1</a:t>
            </a:r>
            <a:endParaRPr/>
          </a:p>
        </p:txBody>
      </p:sp>
      <p:sp>
        <p:nvSpPr>
          <p:cNvPr id="304" name="Google Shape;304;p32"/>
          <p:cNvSpPr txBox="1"/>
          <p:nvPr/>
        </p:nvSpPr>
        <p:spPr>
          <a:xfrm>
            <a:off x="622250" y="1170150"/>
            <a:ext cx="2795100" cy="11214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highlight>
                  <a:srgbClr val="FFFFFF"/>
                </a:highlight>
                <a:latin typeface="Roboto Mono"/>
                <a:ea typeface="Roboto Mono"/>
                <a:cs typeface="Roboto Mono"/>
                <a:sym typeface="Roboto Mono"/>
              </a:rPr>
              <a:t>score = 20</a:t>
            </a:r>
            <a:endParaRPr sz="1600">
              <a:highlight>
                <a:srgbClr val="FFFFFF"/>
              </a:highlight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latin typeface="Roboto Mono"/>
                <a:ea typeface="Roboto Mono"/>
                <a:cs typeface="Roboto Mono"/>
                <a:sym typeface="Roboto Mono"/>
              </a:rPr>
              <a:t>if score &gt; 30:</a:t>
            </a:r>
            <a:endParaRPr sz="1600"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latin typeface="Roboto Mono"/>
                <a:ea typeface="Roboto Mono"/>
                <a:cs typeface="Roboto Mono"/>
                <a:sym typeface="Roboto Mono"/>
              </a:rPr>
              <a:t>    print("You won!")</a:t>
            </a:r>
            <a:endParaRPr sz="1600"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latin typeface="Roboto Mono"/>
                <a:ea typeface="Roboto Mono"/>
                <a:cs typeface="Roboto Mono"/>
                <a:sym typeface="Roboto Mono"/>
              </a:rPr>
              <a:t>print("The end")</a:t>
            </a:r>
            <a:endParaRPr sz="1600"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305" name="Google Shape;305;p32"/>
          <p:cNvSpPr txBox="1"/>
          <p:nvPr/>
        </p:nvSpPr>
        <p:spPr>
          <a:xfrm>
            <a:off x="310900" y="1170125"/>
            <a:ext cx="364800" cy="112140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rgbClr val="666666"/>
                </a:solidFill>
                <a:latin typeface="Roboto Mono"/>
                <a:ea typeface="Roboto Mono"/>
                <a:cs typeface="Roboto Mono"/>
                <a:sym typeface="Roboto Mono"/>
              </a:rPr>
              <a:t>1</a:t>
            </a:r>
            <a:endParaRPr sz="1600">
              <a:solidFill>
                <a:srgbClr val="666666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rgbClr val="666666"/>
                </a:solidFill>
                <a:latin typeface="Roboto Mono"/>
                <a:ea typeface="Roboto Mono"/>
                <a:cs typeface="Roboto Mono"/>
                <a:sym typeface="Roboto Mono"/>
              </a:rPr>
              <a:t>2</a:t>
            </a:r>
            <a:endParaRPr sz="1600">
              <a:solidFill>
                <a:srgbClr val="666666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rgbClr val="666666"/>
                </a:solidFill>
                <a:latin typeface="Roboto Mono"/>
                <a:ea typeface="Roboto Mono"/>
                <a:cs typeface="Roboto Mono"/>
                <a:sym typeface="Roboto Mono"/>
              </a:rPr>
              <a:t>3</a:t>
            </a:r>
            <a:endParaRPr sz="1600">
              <a:solidFill>
                <a:srgbClr val="666666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rgbClr val="666666"/>
                </a:solidFill>
                <a:latin typeface="Roboto Mono"/>
                <a:ea typeface="Roboto Mono"/>
                <a:cs typeface="Roboto Mono"/>
                <a:sym typeface="Roboto Mono"/>
              </a:rPr>
              <a:t>4</a:t>
            </a:r>
            <a:endParaRPr sz="1600">
              <a:solidFill>
                <a:srgbClr val="666666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cxnSp>
        <p:nvCxnSpPr>
          <p:cNvPr id="306" name="Google Shape;306;p32"/>
          <p:cNvCxnSpPr>
            <a:stCxn id="307" idx="2"/>
            <a:endCxn id="308" idx="0"/>
          </p:cNvCxnSpPr>
          <p:nvPr/>
        </p:nvCxnSpPr>
        <p:spPr>
          <a:xfrm flipH="1" rot="-5400000">
            <a:off x="3720500" y="1487321"/>
            <a:ext cx="107100" cy="600"/>
          </a:xfrm>
          <a:prstGeom prst="curvedConnector3">
            <a:avLst>
              <a:gd fmla="val 49962" name="adj1"/>
            </a:avLst>
          </a:prstGeom>
          <a:noFill/>
          <a:ln cap="flat" cmpd="sng" w="9525">
            <a:solidFill>
              <a:schemeClr val="accent6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09" name="Google Shape;309;p32"/>
          <p:cNvCxnSpPr>
            <a:stCxn id="310" idx="2"/>
            <a:endCxn id="311" idx="6"/>
          </p:cNvCxnSpPr>
          <p:nvPr/>
        </p:nvCxnSpPr>
        <p:spPr>
          <a:xfrm rot="5400000">
            <a:off x="3941800" y="1753745"/>
            <a:ext cx="66900" cy="367200"/>
          </a:xfrm>
          <a:prstGeom prst="bentConnector2">
            <a:avLst/>
          </a:prstGeom>
          <a:noFill/>
          <a:ln cap="flat" cmpd="sng" w="9525">
            <a:solidFill>
              <a:schemeClr val="accent6"/>
            </a:solidFill>
            <a:prstDash val="solid"/>
            <a:round/>
            <a:headEnd len="med" w="med" type="none"/>
            <a:tailEnd len="med" w="med" type="stealth"/>
          </a:ln>
        </p:spPr>
      </p:cxnSp>
      <p:sp>
        <p:nvSpPr>
          <p:cNvPr id="310" name="Google Shape;310;p32"/>
          <p:cNvSpPr/>
          <p:nvPr/>
        </p:nvSpPr>
        <p:spPr>
          <a:xfrm>
            <a:off x="4040350" y="1775795"/>
            <a:ext cx="237000" cy="128100"/>
          </a:xfrm>
          <a:prstGeom prst="rect">
            <a:avLst/>
          </a:prstGeom>
          <a:noFill/>
          <a:ln cap="flat" cmpd="sng" w="9525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8" name="Google Shape;308;p32"/>
          <p:cNvSpPr/>
          <p:nvPr/>
        </p:nvSpPr>
        <p:spPr>
          <a:xfrm>
            <a:off x="3655263" y="1541090"/>
            <a:ext cx="236950" cy="181225"/>
          </a:xfrm>
          <a:prstGeom prst="flowChartDecision">
            <a:avLst/>
          </a:prstGeom>
          <a:noFill/>
          <a:ln cap="flat" cmpd="sng" w="9525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12" name="Google Shape;312;p32"/>
          <p:cNvCxnSpPr/>
          <p:nvPr/>
        </p:nvCxnSpPr>
        <p:spPr>
          <a:xfrm flipH="1" rot="-5400000">
            <a:off x="3612188" y="1883364"/>
            <a:ext cx="322500" cy="600"/>
          </a:xfrm>
          <a:prstGeom prst="curvedConnector3">
            <a:avLst>
              <a:gd fmla="val 50000" name="adj1"/>
            </a:avLst>
          </a:prstGeom>
          <a:noFill/>
          <a:ln cap="flat" cmpd="sng" w="9525">
            <a:solidFill>
              <a:schemeClr val="accent6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13" name="Google Shape;313;p32"/>
          <p:cNvCxnSpPr>
            <a:stCxn id="308" idx="3"/>
            <a:endCxn id="310" idx="0"/>
          </p:cNvCxnSpPr>
          <p:nvPr/>
        </p:nvCxnSpPr>
        <p:spPr>
          <a:xfrm>
            <a:off x="3892213" y="1631703"/>
            <a:ext cx="266700" cy="144000"/>
          </a:xfrm>
          <a:prstGeom prst="bentConnector2">
            <a:avLst/>
          </a:prstGeom>
          <a:noFill/>
          <a:ln cap="flat" cmpd="sng" w="9525">
            <a:solidFill>
              <a:schemeClr val="accent6"/>
            </a:solidFill>
            <a:prstDash val="solid"/>
            <a:round/>
            <a:headEnd len="med" w="med" type="none"/>
            <a:tailEnd len="med" w="med" type="stealth"/>
          </a:ln>
        </p:spPr>
      </p:cxnSp>
      <p:sp>
        <p:nvSpPr>
          <p:cNvPr id="307" name="Google Shape;307;p32"/>
          <p:cNvSpPr/>
          <p:nvPr/>
        </p:nvSpPr>
        <p:spPr>
          <a:xfrm>
            <a:off x="3655250" y="1305971"/>
            <a:ext cx="237000" cy="128100"/>
          </a:xfrm>
          <a:prstGeom prst="rect">
            <a:avLst/>
          </a:prstGeom>
          <a:noFill/>
          <a:ln cap="flat" cmpd="sng" w="19050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4" name="Google Shape;314;p32"/>
          <p:cNvSpPr/>
          <p:nvPr/>
        </p:nvSpPr>
        <p:spPr>
          <a:xfrm>
            <a:off x="3655550" y="2045021"/>
            <a:ext cx="237000" cy="128100"/>
          </a:xfrm>
          <a:prstGeom prst="rect">
            <a:avLst/>
          </a:prstGeom>
          <a:noFill/>
          <a:ln cap="flat" cmpd="sng" w="9525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1" name="Google Shape;311;p32"/>
          <p:cNvSpPr/>
          <p:nvPr/>
        </p:nvSpPr>
        <p:spPr>
          <a:xfrm>
            <a:off x="3755738" y="1952939"/>
            <a:ext cx="36000" cy="36000"/>
          </a:xfrm>
          <a:prstGeom prst="ellipse">
            <a:avLst/>
          </a:prstGeom>
          <a:solidFill>
            <a:schemeClr val="accent1"/>
          </a:solidFill>
          <a:ln cap="flat" cmpd="sng" w="9525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5" name="Google Shape;315;p32"/>
          <p:cNvSpPr txBox="1"/>
          <p:nvPr/>
        </p:nvSpPr>
        <p:spPr>
          <a:xfrm>
            <a:off x="5257970" y="1672229"/>
            <a:ext cx="1224600" cy="36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score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316" name="Google Shape;316;p32"/>
          <p:cNvSpPr/>
          <p:nvPr/>
        </p:nvSpPr>
        <p:spPr>
          <a:xfrm>
            <a:off x="5949175" y="1721303"/>
            <a:ext cx="1371600" cy="314100"/>
          </a:xfrm>
          <a:prstGeom prst="roundRect">
            <a:avLst>
              <a:gd fmla="val 16667" name="adj"/>
            </a:avLst>
          </a:prstGeom>
          <a:noFill/>
          <a:ln cap="flat" cmpd="sng" w="9525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91425" spcFirstLastPara="1" rIns="91425" wrap="square" tIns="18000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20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317" name="Google Shape;317;p32"/>
          <p:cNvSpPr txBox="1"/>
          <p:nvPr/>
        </p:nvSpPr>
        <p:spPr>
          <a:xfrm>
            <a:off x="5257900" y="1302478"/>
            <a:ext cx="2126700" cy="36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54000" wrap="square" tIns="91425">
            <a:noAutofit/>
          </a:bodyPr>
          <a:lstStyle/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FFFF"/>
                </a:solidFill>
                <a:highlight>
                  <a:schemeClr val="accent6"/>
                </a:highlight>
                <a:latin typeface="Quicksand"/>
                <a:ea typeface="Quicksand"/>
                <a:cs typeface="Quicksand"/>
                <a:sym typeface="Quicksand"/>
              </a:rPr>
              <a:t> State </a:t>
            </a:r>
            <a:r>
              <a:rPr lang="en-GB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.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 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318" name="Google Shape;318;p32"/>
          <p:cNvSpPr txBox="1"/>
          <p:nvPr/>
        </p:nvSpPr>
        <p:spPr>
          <a:xfrm>
            <a:off x="5257975" y="2662825"/>
            <a:ext cx="3564900" cy="154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319" name="Google Shape;319;p32"/>
          <p:cNvSpPr txBox="1"/>
          <p:nvPr/>
        </p:nvSpPr>
        <p:spPr>
          <a:xfrm>
            <a:off x="297150" y="2914875"/>
            <a:ext cx="4181400" cy="13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s</a:t>
            </a:r>
            <a:r>
              <a:rPr lang="en-GB" sz="18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core</a:t>
            </a:r>
            <a:r>
              <a:rPr lang="en-GB" sz="18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 is assigned </a:t>
            </a:r>
            <a:r>
              <a:rPr lang="en-GB" sz="18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20</a:t>
            </a:r>
            <a:endParaRPr sz="18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1"/>
        </a:solidFill>
      </p:bgPr>
    </p:bg>
    <p:spTree>
      <p:nvGrpSpPr>
        <p:cNvPr id="323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p33"/>
          <p:cNvSpPr txBox="1"/>
          <p:nvPr>
            <p:ph type="title"/>
          </p:nvPr>
        </p:nvSpPr>
        <p:spPr>
          <a:xfrm>
            <a:off x="310900" y="313512"/>
            <a:ext cx="8521200" cy="69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Selection: walkthrough</a:t>
            </a:r>
            <a:endParaRPr/>
          </a:p>
        </p:txBody>
      </p:sp>
      <p:sp>
        <p:nvSpPr>
          <p:cNvPr id="325" name="Google Shape;325;p33"/>
          <p:cNvSpPr txBox="1"/>
          <p:nvPr>
            <p:ph idx="3" type="subTitle"/>
          </p:nvPr>
        </p:nvSpPr>
        <p:spPr>
          <a:xfrm>
            <a:off x="6840000" y="0"/>
            <a:ext cx="1959900" cy="314100"/>
          </a:xfrm>
          <a:prstGeom prst="rect">
            <a:avLst/>
          </a:prstGeom>
        </p:spPr>
        <p:txBody>
          <a:bodyPr anchorCtr="0" anchor="ctr" bIns="91425" lIns="91425" spcFirstLastPara="1" rIns="0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Activity 1</a:t>
            </a:r>
            <a:endParaRPr/>
          </a:p>
        </p:txBody>
      </p:sp>
      <p:sp>
        <p:nvSpPr>
          <p:cNvPr id="326" name="Google Shape;326;p33"/>
          <p:cNvSpPr txBox="1"/>
          <p:nvPr/>
        </p:nvSpPr>
        <p:spPr>
          <a:xfrm>
            <a:off x="622250" y="1170150"/>
            <a:ext cx="2795100" cy="11214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latin typeface="Roboto Mono"/>
                <a:ea typeface="Roboto Mono"/>
                <a:cs typeface="Roboto Mono"/>
                <a:sym typeface="Roboto Mono"/>
              </a:rPr>
              <a:t>score = 20</a:t>
            </a:r>
            <a:endParaRPr sz="1600"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highlight>
                  <a:srgbClr val="FFFFFF"/>
                </a:highlight>
                <a:latin typeface="Roboto Mono"/>
                <a:ea typeface="Roboto Mono"/>
                <a:cs typeface="Roboto Mono"/>
                <a:sym typeface="Roboto Mono"/>
              </a:rPr>
              <a:t>if score &gt; 30:</a:t>
            </a:r>
            <a:endParaRPr sz="1600">
              <a:highlight>
                <a:srgbClr val="FFFFFF"/>
              </a:highlight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latin typeface="Roboto Mono"/>
                <a:ea typeface="Roboto Mono"/>
                <a:cs typeface="Roboto Mono"/>
                <a:sym typeface="Roboto Mono"/>
              </a:rPr>
              <a:t>    print("You won!")</a:t>
            </a:r>
            <a:endParaRPr sz="1600"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latin typeface="Roboto Mono"/>
                <a:ea typeface="Roboto Mono"/>
                <a:cs typeface="Roboto Mono"/>
                <a:sym typeface="Roboto Mono"/>
              </a:rPr>
              <a:t>print("The end")</a:t>
            </a:r>
            <a:endParaRPr sz="1600"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327" name="Google Shape;327;p33"/>
          <p:cNvSpPr txBox="1"/>
          <p:nvPr/>
        </p:nvSpPr>
        <p:spPr>
          <a:xfrm>
            <a:off x="310900" y="1170125"/>
            <a:ext cx="364800" cy="112140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rgbClr val="666666"/>
                </a:solidFill>
                <a:latin typeface="Roboto Mono"/>
                <a:ea typeface="Roboto Mono"/>
                <a:cs typeface="Roboto Mono"/>
                <a:sym typeface="Roboto Mono"/>
              </a:rPr>
              <a:t>1</a:t>
            </a:r>
            <a:endParaRPr sz="1600">
              <a:solidFill>
                <a:srgbClr val="666666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rgbClr val="666666"/>
                </a:solidFill>
                <a:latin typeface="Roboto Mono"/>
                <a:ea typeface="Roboto Mono"/>
                <a:cs typeface="Roboto Mono"/>
                <a:sym typeface="Roboto Mono"/>
              </a:rPr>
              <a:t>2</a:t>
            </a:r>
            <a:endParaRPr sz="1600">
              <a:solidFill>
                <a:srgbClr val="666666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rgbClr val="666666"/>
                </a:solidFill>
                <a:latin typeface="Roboto Mono"/>
                <a:ea typeface="Roboto Mono"/>
                <a:cs typeface="Roboto Mono"/>
                <a:sym typeface="Roboto Mono"/>
              </a:rPr>
              <a:t>3</a:t>
            </a:r>
            <a:endParaRPr sz="1600">
              <a:solidFill>
                <a:srgbClr val="666666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rgbClr val="666666"/>
                </a:solidFill>
                <a:latin typeface="Roboto Mono"/>
                <a:ea typeface="Roboto Mono"/>
                <a:cs typeface="Roboto Mono"/>
                <a:sym typeface="Roboto Mono"/>
              </a:rPr>
              <a:t>4</a:t>
            </a:r>
            <a:endParaRPr sz="1600">
              <a:solidFill>
                <a:srgbClr val="666666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cxnSp>
        <p:nvCxnSpPr>
          <p:cNvPr id="328" name="Google Shape;328;p33"/>
          <p:cNvCxnSpPr>
            <a:stCxn id="329" idx="2"/>
            <a:endCxn id="330" idx="0"/>
          </p:cNvCxnSpPr>
          <p:nvPr/>
        </p:nvCxnSpPr>
        <p:spPr>
          <a:xfrm flipH="1" rot="-5400000">
            <a:off x="3720500" y="1487321"/>
            <a:ext cx="107100" cy="600"/>
          </a:xfrm>
          <a:prstGeom prst="curvedConnector3">
            <a:avLst>
              <a:gd fmla="val 49962" name="adj1"/>
            </a:avLst>
          </a:prstGeom>
          <a:noFill/>
          <a:ln cap="flat" cmpd="sng" w="9525">
            <a:solidFill>
              <a:schemeClr val="accent6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31" name="Google Shape;331;p33"/>
          <p:cNvCxnSpPr>
            <a:stCxn id="332" idx="2"/>
            <a:endCxn id="333" idx="6"/>
          </p:cNvCxnSpPr>
          <p:nvPr/>
        </p:nvCxnSpPr>
        <p:spPr>
          <a:xfrm rot="5400000">
            <a:off x="3941800" y="1753745"/>
            <a:ext cx="66900" cy="367200"/>
          </a:xfrm>
          <a:prstGeom prst="bentConnector2">
            <a:avLst/>
          </a:prstGeom>
          <a:noFill/>
          <a:ln cap="flat" cmpd="sng" w="9525">
            <a:solidFill>
              <a:schemeClr val="accent6"/>
            </a:solidFill>
            <a:prstDash val="solid"/>
            <a:round/>
            <a:headEnd len="med" w="med" type="none"/>
            <a:tailEnd len="med" w="med" type="stealth"/>
          </a:ln>
        </p:spPr>
      </p:cxnSp>
      <p:sp>
        <p:nvSpPr>
          <p:cNvPr id="332" name="Google Shape;332;p33"/>
          <p:cNvSpPr/>
          <p:nvPr/>
        </p:nvSpPr>
        <p:spPr>
          <a:xfrm>
            <a:off x="4040350" y="1775795"/>
            <a:ext cx="237000" cy="128100"/>
          </a:xfrm>
          <a:prstGeom prst="rect">
            <a:avLst/>
          </a:prstGeom>
          <a:noFill/>
          <a:ln cap="flat" cmpd="sng" w="9525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0" name="Google Shape;330;p33"/>
          <p:cNvSpPr/>
          <p:nvPr/>
        </p:nvSpPr>
        <p:spPr>
          <a:xfrm>
            <a:off x="3655263" y="1541090"/>
            <a:ext cx="236950" cy="181225"/>
          </a:xfrm>
          <a:prstGeom prst="flowChartDecision">
            <a:avLst/>
          </a:prstGeom>
          <a:noFill/>
          <a:ln cap="flat" cmpd="sng" w="19050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34" name="Google Shape;334;p33"/>
          <p:cNvCxnSpPr/>
          <p:nvPr/>
        </p:nvCxnSpPr>
        <p:spPr>
          <a:xfrm flipH="1" rot="-5400000">
            <a:off x="3612188" y="1883364"/>
            <a:ext cx="322500" cy="600"/>
          </a:xfrm>
          <a:prstGeom prst="curvedConnector3">
            <a:avLst>
              <a:gd fmla="val 50000" name="adj1"/>
            </a:avLst>
          </a:prstGeom>
          <a:noFill/>
          <a:ln cap="flat" cmpd="sng" w="9525">
            <a:solidFill>
              <a:schemeClr val="accent6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35" name="Google Shape;335;p33"/>
          <p:cNvCxnSpPr>
            <a:stCxn id="330" idx="3"/>
            <a:endCxn id="332" idx="0"/>
          </p:cNvCxnSpPr>
          <p:nvPr/>
        </p:nvCxnSpPr>
        <p:spPr>
          <a:xfrm>
            <a:off x="3892213" y="1631703"/>
            <a:ext cx="266700" cy="144000"/>
          </a:xfrm>
          <a:prstGeom prst="bentConnector2">
            <a:avLst/>
          </a:prstGeom>
          <a:noFill/>
          <a:ln cap="flat" cmpd="sng" w="9525">
            <a:solidFill>
              <a:schemeClr val="accent6"/>
            </a:solidFill>
            <a:prstDash val="solid"/>
            <a:round/>
            <a:headEnd len="med" w="med" type="none"/>
            <a:tailEnd len="med" w="med" type="stealth"/>
          </a:ln>
        </p:spPr>
      </p:cxnSp>
      <p:sp>
        <p:nvSpPr>
          <p:cNvPr id="329" name="Google Shape;329;p33"/>
          <p:cNvSpPr/>
          <p:nvPr/>
        </p:nvSpPr>
        <p:spPr>
          <a:xfrm>
            <a:off x="3655250" y="1305971"/>
            <a:ext cx="237000" cy="128100"/>
          </a:xfrm>
          <a:prstGeom prst="rect">
            <a:avLst/>
          </a:prstGeom>
          <a:noFill/>
          <a:ln cap="flat" cmpd="sng" w="9525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6" name="Google Shape;336;p33"/>
          <p:cNvSpPr/>
          <p:nvPr/>
        </p:nvSpPr>
        <p:spPr>
          <a:xfrm>
            <a:off x="3655550" y="2045021"/>
            <a:ext cx="237000" cy="128100"/>
          </a:xfrm>
          <a:prstGeom prst="rect">
            <a:avLst/>
          </a:prstGeom>
          <a:noFill/>
          <a:ln cap="flat" cmpd="sng" w="9525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3" name="Google Shape;333;p33"/>
          <p:cNvSpPr/>
          <p:nvPr/>
        </p:nvSpPr>
        <p:spPr>
          <a:xfrm>
            <a:off x="3755738" y="1952939"/>
            <a:ext cx="36000" cy="36000"/>
          </a:xfrm>
          <a:prstGeom prst="ellipse">
            <a:avLst/>
          </a:prstGeom>
          <a:solidFill>
            <a:schemeClr val="accent1"/>
          </a:solidFill>
          <a:ln cap="flat" cmpd="sng" w="9525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7" name="Google Shape;337;p33"/>
          <p:cNvSpPr txBox="1"/>
          <p:nvPr/>
        </p:nvSpPr>
        <p:spPr>
          <a:xfrm>
            <a:off x="5257970" y="1672229"/>
            <a:ext cx="1224600" cy="36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score</a:t>
            </a:r>
            <a:endParaRPr/>
          </a:p>
        </p:txBody>
      </p:sp>
      <p:sp>
        <p:nvSpPr>
          <p:cNvPr id="338" name="Google Shape;338;p33"/>
          <p:cNvSpPr/>
          <p:nvPr/>
        </p:nvSpPr>
        <p:spPr>
          <a:xfrm>
            <a:off x="5949175" y="1721303"/>
            <a:ext cx="1371600" cy="314100"/>
          </a:xfrm>
          <a:prstGeom prst="roundRect">
            <a:avLst>
              <a:gd fmla="val 16667" name="adj"/>
            </a:avLst>
          </a:prstGeom>
          <a:noFill/>
          <a:ln cap="flat" cmpd="sng" w="9525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91425" spcFirstLastPara="1" rIns="91425" wrap="square" tIns="18000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20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339" name="Google Shape;339;p33"/>
          <p:cNvSpPr txBox="1"/>
          <p:nvPr/>
        </p:nvSpPr>
        <p:spPr>
          <a:xfrm>
            <a:off x="5257900" y="1302478"/>
            <a:ext cx="2126700" cy="36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54000" wrap="square" tIns="91425">
            <a:noAutofit/>
          </a:bodyPr>
          <a:lstStyle/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FFFF"/>
                </a:solidFill>
                <a:highlight>
                  <a:schemeClr val="accent6"/>
                </a:highlight>
                <a:latin typeface="Quicksand"/>
                <a:ea typeface="Quicksand"/>
                <a:cs typeface="Quicksand"/>
                <a:sym typeface="Quicksand"/>
              </a:rPr>
              <a:t> State </a:t>
            </a:r>
            <a:r>
              <a:rPr lang="en-GB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.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 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340" name="Google Shape;340;p33"/>
          <p:cNvSpPr txBox="1"/>
          <p:nvPr/>
        </p:nvSpPr>
        <p:spPr>
          <a:xfrm>
            <a:off x="5257975" y="2662825"/>
            <a:ext cx="3564900" cy="154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341" name="Google Shape;341;p33"/>
          <p:cNvSpPr/>
          <p:nvPr/>
        </p:nvSpPr>
        <p:spPr>
          <a:xfrm>
            <a:off x="2466225" y="1518463"/>
            <a:ext cx="604200" cy="226500"/>
          </a:xfrm>
          <a:prstGeom prst="roundRect">
            <a:avLst>
              <a:gd fmla="val 16667" name="adj"/>
            </a:avLst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solidFill>
                  <a:srgbClr val="FFFFFF"/>
                </a:solidFill>
                <a:latin typeface="Roboto Mono"/>
                <a:ea typeface="Roboto Mono"/>
                <a:cs typeface="Roboto Mono"/>
                <a:sym typeface="Roboto Mono"/>
              </a:rPr>
              <a:t>False</a:t>
            </a:r>
            <a:endParaRPr sz="1000">
              <a:solidFill>
                <a:srgbClr val="FFFFFF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342" name="Google Shape;342;p33"/>
          <p:cNvSpPr txBox="1"/>
          <p:nvPr/>
        </p:nvSpPr>
        <p:spPr>
          <a:xfrm>
            <a:off x="297150" y="2914875"/>
            <a:ext cx="4181400" cy="13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s</a:t>
            </a:r>
            <a:r>
              <a:rPr lang="en-GB" sz="18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core</a:t>
            </a:r>
            <a:r>
              <a:rPr lang="en-GB" sz="18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 is not greater than </a:t>
            </a:r>
            <a:r>
              <a:rPr lang="en-GB" sz="18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30,</a:t>
            </a:r>
            <a:r>
              <a:rPr lang="en-GB" sz="18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 so the condition is </a:t>
            </a:r>
            <a:r>
              <a:rPr b="1" lang="en-GB" sz="18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False</a:t>
            </a:r>
            <a:endParaRPr sz="18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1"/>
        </a:solidFill>
      </p:bgPr>
    </p:bg>
    <p:spTree>
      <p:nvGrpSpPr>
        <p:cNvPr id="346" name="Shape 3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Google Shape;347;p34"/>
          <p:cNvSpPr txBox="1"/>
          <p:nvPr>
            <p:ph type="title"/>
          </p:nvPr>
        </p:nvSpPr>
        <p:spPr>
          <a:xfrm>
            <a:off x="310900" y="313512"/>
            <a:ext cx="8521200" cy="69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Selection: walkthrough</a:t>
            </a:r>
            <a:endParaRPr/>
          </a:p>
        </p:txBody>
      </p:sp>
      <p:sp>
        <p:nvSpPr>
          <p:cNvPr id="348" name="Google Shape;348;p34"/>
          <p:cNvSpPr txBox="1"/>
          <p:nvPr>
            <p:ph idx="3" type="subTitle"/>
          </p:nvPr>
        </p:nvSpPr>
        <p:spPr>
          <a:xfrm>
            <a:off x="6840000" y="0"/>
            <a:ext cx="1959900" cy="314100"/>
          </a:xfrm>
          <a:prstGeom prst="rect">
            <a:avLst/>
          </a:prstGeom>
        </p:spPr>
        <p:txBody>
          <a:bodyPr anchorCtr="0" anchor="ctr" bIns="91425" lIns="91425" spcFirstLastPara="1" rIns="0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Activity 1</a:t>
            </a:r>
            <a:endParaRPr/>
          </a:p>
        </p:txBody>
      </p:sp>
      <p:sp>
        <p:nvSpPr>
          <p:cNvPr id="349" name="Google Shape;349;p34"/>
          <p:cNvSpPr txBox="1"/>
          <p:nvPr/>
        </p:nvSpPr>
        <p:spPr>
          <a:xfrm>
            <a:off x="622250" y="1170150"/>
            <a:ext cx="2795100" cy="11214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latin typeface="Roboto Mono"/>
                <a:ea typeface="Roboto Mono"/>
                <a:cs typeface="Roboto Mono"/>
                <a:sym typeface="Roboto Mono"/>
              </a:rPr>
              <a:t>score = 20</a:t>
            </a:r>
            <a:endParaRPr sz="1600"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latin typeface="Roboto Mono"/>
                <a:ea typeface="Roboto Mono"/>
                <a:cs typeface="Roboto Mono"/>
                <a:sym typeface="Roboto Mono"/>
              </a:rPr>
              <a:t>if score &gt; 30:</a:t>
            </a:r>
            <a:endParaRPr sz="1600"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latin typeface="Roboto Mono"/>
                <a:ea typeface="Roboto Mono"/>
                <a:cs typeface="Roboto Mono"/>
                <a:sym typeface="Roboto Mono"/>
              </a:rPr>
              <a:t>    print("You won!")</a:t>
            </a:r>
            <a:endParaRPr sz="1600"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highlight>
                  <a:srgbClr val="FFFFFF"/>
                </a:highlight>
                <a:latin typeface="Roboto Mono"/>
                <a:ea typeface="Roboto Mono"/>
                <a:cs typeface="Roboto Mono"/>
                <a:sym typeface="Roboto Mono"/>
              </a:rPr>
              <a:t>print("The end")</a:t>
            </a:r>
            <a:endParaRPr sz="1600">
              <a:highlight>
                <a:srgbClr val="FFFFFF"/>
              </a:highlight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350" name="Google Shape;350;p34"/>
          <p:cNvSpPr txBox="1"/>
          <p:nvPr/>
        </p:nvSpPr>
        <p:spPr>
          <a:xfrm>
            <a:off x="310900" y="1170125"/>
            <a:ext cx="364800" cy="112140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rgbClr val="666666"/>
                </a:solidFill>
                <a:latin typeface="Roboto Mono"/>
                <a:ea typeface="Roboto Mono"/>
                <a:cs typeface="Roboto Mono"/>
                <a:sym typeface="Roboto Mono"/>
              </a:rPr>
              <a:t>1</a:t>
            </a:r>
            <a:endParaRPr sz="1600">
              <a:solidFill>
                <a:srgbClr val="666666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rgbClr val="666666"/>
                </a:solidFill>
                <a:latin typeface="Roboto Mono"/>
                <a:ea typeface="Roboto Mono"/>
                <a:cs typeface="Roboto Mono"/>
                <a:sym typeface="Roboto Mono"/>
              </a:rPr>
              <a:t>2</a:t>
            </a:r>
            <a:endParaRPr sz="1600">
              <a:solidFill>
                <a:srgbClr val="666666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rgbClr val="666666"/>
                </a:solidFill>
                <a:latin typeface="Roboto Mono"/>
                <a:ea typeface="Roboto Mono"/>
                <a:cs typeface="Roboto Mono"/>
                <a:sym typeface="Roboto Mono"/>
              </a:rPr>
              <a:t>3</a:t>
            </a:r>
            <a:endParaRPr sz="1600">
              <a:solidFill>
                <a:srgbClr val="666666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rgbClr val="666666"/>
                </a:solidFill>
                <a:latin typeface="Roboto Mono"/>
                <a:ea typeface="Roboto Mono"/>
                <a:cs typeface="Roboto Mono"/>
                <a:sym typeface="Roboto Mono"/>
              </a:rPr>
              <a:t>4</a:t>
            </a:r>
            <a:endParaRPr sz="1600">
              <a:solidFill>
                <a:srgbClr val="666666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cxnSp>
        <p:nvCxnSpPr>
          <p:cNvPr id="351" name="Google Shape;351;p34"/>
          <p:cNvCxnSpPr>
            <a:stCxn id="352" idx="2"/>
            <a:endCxn id="353" idx="0"/>
          </p:cNvCxnSpPr>
          <p:nvPr/>
        </p:nvCxnSpPr>
        <p:spPr>
          <a:xfrm flipH="1" rot="-5400000">
            <a:off x="3720500" y="1487321"/>
            <a:ext cx="107100" cy="600"/>
          </a:xfrm>
          <a:prstGeom prst="curvedConnector3">
            <a:avLst>
              <a:gd fmla="val 49962" name="adj1"/>
            </a:avLst>
          </a:prstGeom>
          <a:noFill/>
          <a:ln cap="flat" cmpd="sng" w="9525">
            <a:solidFill>
              <a:schemeClr val="accent6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54" name="Google Shape;354;p34"/>
          <p:cNvCxnSpPr>
            <a:stCxn id="355" idx="2"/>
            <a:endCxn id="356" idx="6"/>
          </p:cNvCxnSpPr>
          <p:nvPr/>
        </p:nvCxnSpPr>
        <p:spPr>
          <a:xfrm rot="5400000">
            <a:off x="3941800" y="1753745"/>
            <a:ext cx="66900" cy="367200"/>
          </a:xfrm>
          <a:prstGeom prst="bentConnector2">
            <a:avLst/>
          </a:prstGeom>
          <a:noFill/>
          <a:ln cap="flat" cmpd="sng" w="9525">
            <a:solidFill>
              <a:schemeClr val="accent6"/>
            </a:solidFill>
            <a:prstDash val="solid"/>
            <a:round/>
            <a:headEnd len="med" w="med" type="none"/>
            <a:tailEnd len="med" w="med" type="stealth"/>
          </a:ln>
        </p:spPr>
      </p:cxnSp>
      <p:sp>
        <p:nvSpPr>
          <p:cNvPr id="355" name="Google Shape;355;p34"/>
          <p:cNvSpPr/>
          <p:nvPr/>
        </p:nvSpPr>
        <p:spPr>
          <a:xfrm>
            <a:off x="4040350" y="1775795"/>
            <a:ext cx="237000" cy="128100"/>
          </a:xfrm>
          <a:prstGeom prst="rect">
            <a:avLst/>
          </a:prstGeom>
          <a:noFill/>
          <a:ln cap="flat" cmpd="sng" w="9525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3" name="Google Shape;353;p34"/>
          <p:cNvSpPr/>
          <p:nvPr/>
        </p:nvSpPr>
        <p:spPr>
          <a:xfrm>
            <a:off x="3655263" y="1541090"/>
            <a:ext cx="236950" cy="181225"/>
          </a:xfrm>
          <a:prstGeom prst="flowChartDecision">
            <a:avLst/>
          </a:prstGeom>
          <a:noFill/>
          <a:ln cap="flat" cmpd="sng" w="9525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57" name="Google Shape;357;p34"/>
          <p:cNvCxnSpPr/>
          <p:nvPr/>
        </p:nvCxnSpPr>
        <p:spPr>
          <a:xfrm flipH="1" rot="-5400000">
            <a:off x="3612188" y="1883364"/>
            <a:ext cx="322500" cy="600"/>
          </a:xfrm>
          <a:prstGeom prst="curvedConnector3">
            <a:avLst>
              <a:gd fmla="val 50000" name="adj1"/>
            </a:avLst>
          </a:prstGeom>
          <a:noFill/>
          <a:ln cap="flat" cmpd="sng" w="19050">
            <a:solidFill>
              <a:schemeClr val="accent6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58" name="Google Shape;358;p34"/>
          <p:cNvCxnSpPr>
            <a:stCxn id="353" idx="3"/>
            <a:endCxn id="355" idx="0"/>
          </p:cNvCxnSpPr>
          <p:nvPr/>
        </p:nvCxnSpPr>
        <p:spPr>
          <a:xfrm>
            <a:off x="3892213" y="1631703"/>
            <a:ext cx="266700" cy="144000"/>
          </a:xfrm>
          <a:prstGeom prst="bentConnector2">
            <a:avLst/>
          </a:prstGeom>
          <a:noFill/>
          <a:ln cap="flat" cmpd="sng" w="9525">
            <a:solidFill>
              <a:schemeClr val="accent6"/>
            </a:solidFill>
            <a:prstDash val="solid"/>
            <a:round/>
            <a:headEnd len="med" w="med" type="none"/>
            <a:tailEnd len="med" w="med" type="stealth"/>
          </a:ln>
        </p:spPr>
      </p:cxnSp>
      <p:sp>
        <p:nvSpPr>
          <p:cNvPr id="352" name="Google Shape;352;p34"/>
          <p:cNvSpPr/>
          <p:nvPr/>
        </p:nvSpPr>
        <p:spPr>
          <a:xfrm>
            <a:off x="3655250" y="1305971"/>
            <a:ext cx="237000" cy="128100"/>
          </a:xfrm>
          <a:prstGeom prst="rect">
            <a:avLst/>
          </a:prstGeom>
          <a:noFill/>
          <a:ln cap="flat" cmpd="sng" w="9525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9" name="Google Shape;359;p34"/>
          <p:cNvSpPr/>
          <p:nvPr/>
        </p:nvSpPr>
        <p:spPr>
          <a:xfrm>
            <a:off x="3655550" y="2045021"/>
            <a:ext cx="237000" cy="128100"/>
          </a:xfrm>
          <a:prstGeom prst="rect">
            <a:avLst/>
          </a:prstGeom>
          <a:noFill/>
          <a:ln cap="flat" cmpd="sng" w="19050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6" name="Google Shape;356;p34"/>
          <p:cNvSpPr/>
          <p:nvPr/>
        </p:nvSpPr>
        <p:spPr>
          <a:xfrm>
            <a:off x="3755738" y="1952939"/>
            <a:ext cx="36000" cy="36000"/>
          </a:xfrm>
          <a:prstGeom prst="ellipse">
            <a:avLst/>
          </a:prstGeom>
          <a:solidFill>
            <a:schemeClr val="accent1"/>
          </a:solidFill>
          <a:ln cap="flat" cmpd="sng" w="9525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0" name="Google Shape;360;p34"/>
          <p:cNvSpPr txBox="1"/>
          <p:nvPr/>
        </p:nvSpPr>
        <p:spPr>
          <a:xfrm>
            <a:off x="5257970" y="1672229"/>
            <a:ext cx="1224600" cy="36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score</a:t>
            </a:r>
            <a:endParaRPr/>
          </a:p>
        </p:txBody>
      </p:sp>
      <p:sp>
        <p:nvSpPr>
          <p:cNvPr id="361" name="Google Shape;361;p34"/>
          <p:cNvSpPr/>
          <p:nvPr/>
        </p:nvSpPr>
        <p:spPr>
          <a:xfrm>
            <a:off x="5949175" y="1721303"/>
            <a:ext cx="1371600" cy="314100"/>
          </a:xfrm>
          <a:prstGeom prst="roundRect">
            <a:avLst>
              <a:gd fmla="val 16667" name="adj"/>
            </a:avLst>
          </a:prstGeom>
          <a:noFill/>
          <a:ln cap="flat" cmpd="sng" w="9525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91425" spcFirstLastPara="1" rIns="91425" wrap="square" tIns="18000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20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362" name="Google Shape;362;p34"/>
          <p:cNvSpPr txBox="1"/>
          <p:nvPr/>
        </p:nvSpPr>
        <p:spPr>
          <a:xfrm>
            <a:off x="5257900" y="1302478"/>
            <a:ext cx="2126700" cy="36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54000" wrap="square" tIns="91425">
            <a:noAutofit/>
          </a:bodyPr>
          <a:lstStyle/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FFFF"/>
                </a:solidFill>
                <a:highlight>
                  <a:schemeClr val="accent6"/>
                </a:highlight>
                <a:latin typeface="Quicksand"/>
                <a:ea typeface="Quicksand"/>
                <a:cs typeface="Quicksand"/>
                <a:sym typeface="Quicksand"/>
              </a:rPr>
              <a:t> State </a:t>
            </a:r>
            <a:r>
              <a:rPr lang="en-GB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.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 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363" name="Google Shape;363;p34"/>
          <p:cNvSpPr txBox="1"/>
          <p:nvPr/>
        </p:nvSpPr>
        <p:spPr>
          <a:xfrm>
            <a:off x="5257975" y="2662825"/>
            <a:ext cx="3564900" cy="154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The end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364" name="Google Shape;364;p34"/>
          <p:cNvSpPr txBox="1"/>
          <p:nvPr/>
        </p:nvSpPr>
        <p:spPr>
          <a:xfrm>
            <a:off x="5257900" y="2216875"/>
            <a:ext cx="960900" cy="36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54000" wrap="square" tIns="91425">
            <a:noAutofit/>
          </a:bodyPr>
          <a:lstStyle/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FFFF"/>
                </a:solidFill>
                <a:highlight>
                  <a:schemeClr val="accent6"/>
                </a:highlight>
                <a:latin typeface="Quicksand"/>
                <a:ea typeface="Quicksand"/>
                <a:cs typeface="Quicksand"/>
                <a:sym typeface="Quicksand"/>
              </a:rPr>
              <a:t> Output </a:t>
            </a:r>
            <a:r>
              <a:rPr lang="en-GB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.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 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365" name="Google Shape;365;p34"/>
          <p:cNvSpPr txBox="1"/>
          <p:nvPr/>
        </p:nvSpPr>
        <p:spPr>
          <a:xfrm>
            <a:off x="297150" y="2914875"/>
            <a:ext cx="4181400" cy="13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The flow of control moves to line 4 and outputs </a:t>
            </a:r>
            <a:r>
              <a:rPr lang="en-GB" sz="18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The end</a:t>
            </a:r>
            <a:endParaRPr sz="18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1"/>
        </a:solidFill>
      </p:bgPr>
    </p:bg>
    <p:spTree>
      <p:nvGrpSpPr>
        <p:cNvPr id="369" name="Shape 3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Google Shape;370;p35"/>
          <p:cNvSpPr txBox="1"/>
          <p:nvPr>
            <p:ph type="title"/>
          </p:nvPr>
        </p:nvSpPr>
        <p:spPr>
          <a:xfrm>
            <a:off x="310900" y="313512"/>
            <a:ext cx="8521200" cy="69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Selection: walkthrough</a:t>
            </a:r>
            <a:endParaRPr/>
          </a:p>
        </p:txBody>
      </p:sp>
      <p:sp>
        <p:nvSpPr>
          <p:cNvPr id="371" name="Google Shape;371;p35"/>
          <p:cNvSpPr txBox="1"/>
          <p:nvPr>
            <p:ph idx="3" type="subTitle"/>
          </p:nvPr>
        </p:nvSpPr>
        <p:spPr>
          <a:xfrm>
            <a:off x="6840000" y="0"/>
            <a:ext cx="1959900" cy="314100"/>
          </a:xfrm>
          <a:prstGeom prst="rect">
            <a:avLst/>
          </a:prstGeom>
        </p:spPr>
        <p:txBody>
          <a:bodyPr anchorCtr="0" anchor="ctr" bIns="91425" lIns="91425" spcFirstLastPara="1" rIns="0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Activity 1</a:t>
            </a:r>
            <a:endParaRPr/>
          </a:p>
        </p:txBody>
      </p:sp>
      <p:sp>
        <p:nvSpPr>
          <p:cNvPr id="372" name="Google Shape;372;p35"/>
          <p:cNvSpPr txBox="1"/>
          <p:nvPr/>
        </p:nvSpPr>
        <p:spPr>
          <a:xfrm>
            <a:off x="622250" y="1170150"/>
            <a:ext cx="2795100" cy="11214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latin typeface="Roboto Mono"/>
                <a:ea typeface="Roboto Mono"/>
                <a:cs typeface="Roboto Mono"/>
                <a:sym typeface="Roboto Mono"/>
              </a:rPr>
              <a:t>score = </a:t>
            </a:r>
            <a:r>
              <a:rPr lang="en-GB" sz="1600">
                <a:highlight>
                  <a:srgbClr val="FFFFFF"/>
                </a:highlight>
                <a:latin typeface="Roboto Mono"/>
                <a:ea typeface="Roboto Mono"/>
                <a:cs typeface="Roboto Mono"/>
                <a:sym typeface="Roboto Mono"/>
              </a:rPr>
              <a:t>35</a:t>
            </a:r>
            <a:endParaRPr sz="1600">
              <a:highlight>
                <a:srgbClr val="FFFFFF"/>
              </a:highlight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latin typeface="Roboto Mono"/>
                <a:ea typeface="Roboto Mono"/>
                <a:cs typeface="Roboto Mono"/>
                <a:sym typeface="Roboto Mono"/>
              </a:rPr>
              <a:t>if score &gt; 30:</a:t>
            </a:r>
            <a:endParaRPr sz="1600"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latin typeface="Roboto Mono"/>
                <a:ea typeface="Roboto Mono"/>
                <a:cs typeface="Roboto Mono"/>
                <a:sym typeface="Roboto Mono"/>
              </a:rPr>
              <a:t>    print("You won!")</a:t>
            </a:r>
            <a:endParaRPr sz="1600"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latin typeface="Roboto Mono"/>
                <a:ea typeface="Roboto Mono"/>
                <a:cs typeface="Roboto Mono"/>
                <a:sym typeface="Roboto Mono"/>
              </a:rPr>
              <a:t>print("The end")</a:t>
            </a:r>
            <a:endParaRPr sz="1600"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373" name="Google Shape;373;p35"/>
          <p:cNvSpPr txBox="1"/>
          <p:nvPr/>
        </p:nvSpPr>
        <p:spPr>
          <a:xfrm>
            <a:off x="310900" y="1170125"/>
            <a:ext cx="364800" cy="112140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rgbClr val="666666"/>
                </a:solidFill>
                <a:latin typeface="Roboto Mono"/>
                <a:ea typeface="Roboto Mono"/>
                <a:cs typeface="Roboto Mono"/>
                <a:sym typeface="Roboto Mono"/>
              </a:rPr>
              <a:t>1</a:t>
            </a:r>
            <a:endParaRPr sz="1600">
              <a:solidFill>
                <a:srgbClr val="666666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rgbClr val="666666"/>
                </a:solidFill>
                <a:latin typeface="Roboto Mono"/>
                <a:ea typeface="Roboto Mono"/>
                <a:cs typeface="Roboto Mono"/>
                <a:sym typeface="Roboto Mono"/>
              </a:rPr>
              <a:t>2</a:t>
            </a:r>
            <a:endParaRPr sz="1600">
              <a:solidFill>
                <a:srgbClr val="666666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rgbClr val="666666"/>
                </a:solidFill>
                <a:latin typeface="Roboto Mono"/>
                <a:ea typeface="Roboto Mono"/>
                <a:cs typeface="Roboto Mono"/>
                <a:sym typeface="Roboto Mono"/>
              </a:rPr>
              <a:t>3</a:t>
            </a:r>
            <a:endParaRPr sz="1600">
              <a:solidFill>
                <a:srgbClr val="666666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rgbClr val="666666"/>
                </a:solidFill>
                <a:latin typeface="Roboto Mono"/>
                <a:ea typeface="Roboto Mono"/>
                <a:cs typeface="Roboto Mono"/>
                <a:sym typeface="Roboto Mono"/>
              </a:rPr>
              <a:t>4</a:t>
            </a:r>
            <a:endParaRPr sz="1600">
              <a:solidFill>
                <a:srgbClr val="666666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cxnSp>
        <p:nvCxnSpPr>
          <p:cNvPr id="374" name="Google Shape;374;p35"/>
          <p:cNvCxnSpPr>
            <a:stCxn id="375" idx="2"/>
            <a:endCxn id="376" idx="0"/>
          </p:cNvCxnSpPr>
          <p:nvPr/>
        </p:nvCxnSpPr>
        <p:spPr>
          <a:xfrm flipH="1" rot="-5400000">
            <a:off x="3720500" y="1487321"/>
            <a:ext cx="107100" cy="600"/>
          </a:xfrm>
          <a:prstGeom prst="curvedConnector3">
            <a:avLst>
              <a:gd fmla="val 49962" name="adj1"/>
            </a:avLst>
          </a:prstGeom>
          <a:noFill/>
          <a:ln cap="flat" cmpd="sng" w="9525">
            <a:solidFill>
              <a:schemeClr val="accent6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77" name="Google Shape;377;p35"/>
          <p:cNvCxnSpPr>
            <a:stCxn id="378" idx="2"/>
            <a:endCxn id="379" idx="6"/>
          </p:cNvCxnSpPr>
          <p:nvPr/>
        </p:nvCxnSpPr>
        <p:spPr>
          <a:xfrm rot="5400000">
            <a:off x="3941800" y="1753745"/>
            <a:ext cx="66900" cy="367200"/>
          </a:xfrm>
          <a:prstGeom prst="bentConnector2">
            <a:avLst/>
          </a:prstGeom>
          <a:noFill/>
          <a:ln cap="flat" cmpd="sng" w="9525">
            <a:solidFill>
              <a:schemeClr val="accent6"/>
            </a:solidFill>
            <a:prstDash val="solid"/>
            <a:round/>
            <a:headEnd len="med" w="med" type="none"/>
            <a:tailEnd len="med" w="med" type="stealth"/>
          </a:ln>
        </p:spPr>
      </p:cxnSp>
      <p:sp>
        <p:nvSpPr>
          <p:cNvPr id="378" name="Google Shape;378;p35"/>
          <p:cNvSpPr/>
          <p:nvPr/>
        </p:nvSpPr>
        <p:spPr>
          <a:xfrm>
            <a:off x="4040350" y="1775795"/>
            <a:ext cx="237000" cy="128100"/>
          </a:xfrm>
          <a:prstGeom prst="rect">
            <a:avLst/>
          </a:prstGeom>
          <a:noFill/>
          <a:ln cap="flat" cmpd="sng" w="9525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6" name="Google Shape;376;p35"/>
          <p:cNvSpPr/>
          <p:nvPr/>
        </p:nvSpPr>
        <p:spPr>
          <a:xfrm>
            <a:off x="3655263" y="1541090"/>
            <a:ext cx="236950" cy="181225"/>
          </a:xfrm>
          <a:prstGeom prst="flowChartDecision">
            <a:avLst/>
          </a:prstGeom>
          <a:noFill/>
          <a:ln cap="flat" cmpd="sng" w="9525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80" name="Google Shape;380;p35"/>
          <p:cNvCxnSpPr/>
          <p:nvPr/>
        </p:nvCxnSpPr>
        <p:spPr>
          <a:xfrm flipH="1" rot="-5400000">
            <a:off x="3612188" y="1883364"/>
            <a:ext cx="322500" cy="600"/>
          </a:xfrm>
          <a:prstGeom prst="curvedConnector3">
            <a:avLst>
              <a:gd fmla="val 50000" name="adj1"/>
            </a:avLst>
          </a:prstGeom>
          <a:noFill/>
          <a:ln cap="flat" cmpd="sng" w="9525">
            <a:solidFill>
              <a:schemeClr val="accent6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81" name="Google Shape;381;p35"/>
          <p:cNvCxnSpPr>
            <a:stCxn id="376" idx="3"/>
            <a:endCxn id="378" idx="0"/>
          </p:cNvCxnSpPr>
          <p:nvPr/>
        </p:nvCxnSpPr>
        <p:spPr>
          <a:xfrm>
            <a:off x="3892213" y="1631703"/>
            <a:ext cx="266700" cy="144000"/>
          </a:xfrm>
          <a:prstGeom prst="bentConnector2">
            <a:avLst/>
          </a:prstGeom>
          <a:noFill/>
          <a:ln cap="flat" cmpd="sng" w="9525">
            <a:solidFill>
              <a:schemeClr val="accent6"/>
            </a:solidFill>
            <a:prstDash val="solid"/>
            <a:round/>
            <a:headEnd len="med" w="med" type="none"/>
            <a:tailEnd len="med" w="med" type="stealth"/>
          </a:ln>
        </p:spPr>
      </p:cxnSp>
      <p:sp>
        <p:nvSpPr>
          <p:cNvPr id="375" name="Google Shape;375;p35"/>
          <p:cNvSpPr/>
          <p:nvPr/>
        </p:nvSpPr>
        <p:spPr>
          <a:xfrm>
            <a:off x="3655250" y="1305971"/>
            <a:ext cx="237000" cy="128100"/>
          </a:xfrm>
          <a:prstGeom prst="rect">
            <a:avLst/>
          </a:prstGeom>
          <a:noFill/>
          <a:ln cap="flat" cmpd="sng" w="9525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2" name="Google Shape;382;p35"/>
          <p:cNvSpPr/>
          <p:nvPr/>
        </p:nvSpPr>
        <p:spPr>
          <a:xfrm>
            <a:off x="3655550" y="2045021"/>
            <a:ext cx="237000" cy="128100"/>
          </a:xfrm>
          <a:prstGeom prst="rect">
            <a:avLst/>
          </a:prstGeom>
          <a:noFill/>
          <a:ln cap="flat" cmpd="sng" w="9525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9" name="Google Shape;379;p35"/>
          <p:cNvSpPr/>
          <p:nvPr/>
        </p:nvSpPr>
        <p:spPr>
          <a:xfrm>
            <a:off x="3755738" y="1952939"/>
            <a:ext cx="36000" cy="36000"/>
          </a:xfrm>
          <a:prstGeom prst="ellipse">
            <a:avLst/>
          </a:prstGeom>
          <a:solidFill>
            <a:schemeClr val="accent1"/>
          </a:solidFill>
          <a:ln cap="flat" cmpd="sng" w="9525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383" name="Google Shape;383;p3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968338" y="478150"/>
            <a:ext cx="381000" cy="381000"/>
          </a:xfrm>
          <a:prstGeom prst="rect">
            <a:avLst/>
          </a:prstGeom>
          <a:noFill/>
          <a:ln>
            <a:noFill/>
          </a:ln>
        </p:spPr>
      </p:pic>
      <p:sp>
        <p:nvSpPr>
          <p:cNvPr id="384" name="Google Shape;384;p35"/>
          <p:cNvSpPr txBox="1"/>
          <p:nvPr/>
        </p:nvSpPr>
        <p:spPr>
          <a:xfrm>
            <a:off x="297150" y="2914875"/>
            <a:ext cx="4181400" cy="13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This time, </a:t>
            </a:r>
            <a:r>
              <a:rPr lang="en-GB" sz="18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score</a:t>
            </a:r>
            <a:r>
              <a:rPr lang="en-GB" sz="18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 is assigned </a:t>
            </a:r>
            <a:r>
              <a:rPr lang="en-GB" sz="18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35</a:t>
            </a:r>
            <a:endParaRPr sz="18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1"/>
        </a:solidFill>
      </p:bgPr>
    </p:bg>
    <p:spTree>
      <p:nvGrpSpPr>
        <p:cNvPr id="388" name="Shape 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Google Shape;389;p36"/>
          <p:cNvSpPr txBox="1"/>
          <p:nvPr>
            <p:ph type="title"/>
          </p:nvPr>
        </p:nvSpPr>
        <p:spPr>
          <a:xfrm>
            <a:off x="310900" y="313512"/>
            <a:ext cx="8521200" cy="69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Selection: walkthrough</a:t>
            </a:r>
            <a:endParaRPr/>
          </a:p>
        </p:txBody>
      </p:sp>
      <p:sp>
        <p:nvSpPr>
          <p:cNvPr id="390" name="Google Shape;390;p36"/>
          <p:cNvSpPr txBox="1"/>
          <p:nvPr>
            <p:ph idx="3" type="subTitle"/>
          </p:nvPr>
        </p:nvSpPr>
        <p:spPr>
          <a:xfrm>
            <a:off x="6840000" y="0"/>
            <a:ext cx="1959900" cy="314100"/>
          </a:xfrm>
          <a:prstGeom prst="rect">
            <a:avLst/>
          </a:prstGeom>
        </p:spPr>
        <p:txBody>
          <a:bodyPr anchorCtr="0" anchor="ctr" bIns="91425" lIns="91425" spcFirstLastPara="1" rIns="0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Activity 1</a:t>
            </a:r>
            <a:endParaRPr/>
          </a:p>
        </p:txBody>
      </p:sp>
      <p:sp>
        <p:nvSpPr>
          <p:cNvPr id="391" name="Google Shape;391;p36"/>
          <p:cNvSpPr txBox="1"/>
          <p:nvPr/>
        </p:nvSpPr>
        <p:spPr>
          <a:xfrm>
            <a:off x="622250" y="1170150"/>
            <a:ext cx="2795100" cy="11214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highlight>
                  <a:srgbClr val="FFFFFF"/>
                </a:highlight>
                <a:latin typeface="Roboto Mono"/>
                <a:ea typeface="Roboto Mono"/>
                <a:cs typeface="Roboto Mono"/>
                <a:sym typeface="Roboto Mono"/>
              </a:rPr>
              <a:t>score = 35</a:t>
            </a:r>
            <a:endParaRPr sz="1600">
              <a:highlight>
                <a:srgbClr val="FFFFFF"/>
              </a:highlight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latin typeface="Roboto Mono"/>
                <a:ea typeface="Roboto Mono"/>
                <a:cs typeface="Roboto Mono"/>
                <a:sym typeface="Roboto Mono"/>
              </a:rPr>
              <a:t>if score &gt; 30:</a:t>
            </a:r>
            <a:endParaRPr sz="1600"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latin typeface="Roboto Mono"/>
                <a:ea typeface="Roboto Mono"/>
                <a:cs typeface="Roboto Mono"/>
                <a:sym typeface="Roboto Mono"/>
              </a:rPr>
              <a:t>    print("You won!")</a:t>
            </a:r>
            <a:endParaRPr sz="1600"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latin typeface="Roboto Mono"/>
                <a:ea typeface="Roboto Mono"/>
                <a:cs typeface="Roboto Mono"/>
                <a:sym typeface="Roboto Mono"/>
              </a:rPr>
              <a:t>print("The end")</a:t>
            </a:r>
            <a:endParaRPr sz="1600"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392" name="Google Shape;392;p36"/>
          <p:cNvSpPr txBox="1"/>
          <p:nvPr/>
        </p:nvSpPr>
        <p:spPr>
          <a:xfrm>
            <a:off x="310900" y="1170125"/>
            <a:ext cx="364800" cy="112140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rgbClr val="666666"/>
                </a:solidFill>
                <a:latin typeface="Roboto Mono"/>
                <a:ea typeface="Roboto Mono"/>
                <a:cs typeface="Roboto Mono"/>
                <a:sym typeface="Roboto Mono"/>
              </a:rPr>
              <a:t>1</a:t>
            </a:r>
            <a:endParaRPr sz="1600">
              <a:solidFill>
                <a:srgbClr val="666666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rgbClr val="666666"/>
                </a:solidFill>
                <a:latin typeface="Roboto Mono"/>
                <a:ea typeface="Roboto Mono"/>
                <a:cs typeface="Roboto Mono"/>
                <a:sym typeface="Roboto Mono"/>
              </a:rPr>
              <a:t>2</a:t>
            </a:r>
            <a:endParaRPr sz="1600">
              <a:solidFill>
                <a:srgbClr val="666666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rgbClr val="666666"/>
                </a:solidFill>
                <a:latin typeface="Roboto Mono"/>
                <a:ea typeface="Roboto Mono"/>
                <a:cs typeface="Roboto Mono"/>
                <a:sym typeface="Roboto Mono"/>
              </a:rPr>
              <a:t>3</a:t>
            </a:r>
            <a:endParaRPr sz="1600">
              <a:solidFill>
                <a:srgbClr val="666666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rgbClr val="666666"/>
                </a:solidFill>
                <a:latin typeface="Roboto Mono"/>
                <a:ea typeface="Roboto Mono"/>
                <a:cs typeface="Roboto Mono"/>
                <a:sym typeface="Roboto Mono"/>
              </a:rPr>
              <a:t>4</a:t>
            </a:r>
            <a:endParaRPr sz="1600">
              <a:solidFill>
                <a:srgbClr val="666666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cxnSp>
        <p:nvCxnSpPr>
          <p:cNvPr id="393" name="Google Shape;393;p36"/>
          <p:cNvCxnSpPr>
            <a:stCxn id="394" idx="2"/>
            <a:endCxn id="395" idx="0"/>
          </p:cNvCxnSpPr>
          <p:nvPr/>
        </p:nvCxnSpPr>
        <p:spPr>
          <a:xfrm flipH="1" rot="-5400000">
            <a:off x="3720500" y="1487321"/>
            <a:ext cx="107100" cy="600"/>
          </a:xfrm>
          <a:prstGeom prst="curvedConnector3">
            <a:avLst>
              <a:gd fmla="val 49962" name="adj1"/>
            </a:avLst>
          </a:prstGeom>
          <a:noFill/>
          <a:ln cap="flat" cmpd="sng" w="9525">
            <a:solidFill>
              <a:schemeClr val="accent6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96" name="Google Shape;396;p36"/>
          <p:cNvCxnSpPr>
            <a:stCxn id="397" idx="2"/>
            <a:endCxn id="398" idx="6"/>
          </p:cNvCxnSpPr>
          <p:nvPr/>
        </p:nvCxnSpPr>
        <p:spPr>
          <a:xfrm rot="5400000">
            <a:off x="3941800" y="1753745"/>
            <a:ext cx="66900" cy="367200"/>
          </a:xfrm>
          <a:prstGeom prst="bentConnector2">
            <a:avLst/>
          </a:prstGeom>
          <a:noFill/>
          <a:ln cap="flat" cmpd="sng" w="9525">
            <a:solidFill>
              <a:schemeClr val="accent6"/>
            </a:solidFill>
            <a:prstDash val="solid"/>
            <a:round/>
            <a:headEnd len="med" w="med" type="none"/>
            <a:tailEnd len="med" w="med" type="stealth"/>
          </a:ln>
        </p:spPr>
      </p:cxnSp>
      <p:sp>
        <p:nvSpPr>
          <p:cNvPr id="397" name="Google Shape;397;p36"/>
          <p:cNvSpPr/>
          <p:nvPr/>
        </p:nvSpPr>
        <p:spPr>
          <a:xfrm>
            <a:off x="4040350" y="1775795"/>
            <a:ext cx="237000" cy="128100"/>
          </a:xfrm>
          <a:prstGeom prst="rect">
            <a:avLst/>
          </a:prstGeom>
          <a:noFill/>
          <a:ln cap="flat" cmpd="sng" w="9525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5" name="Google Shape;395;p36"/>
          <p:cNvSpPr/>
          <p:nvPr/>
        </p:nvSpPr>
        <p:spPr>
          <a:xfrm>
            <a:off x="3655263" y="1541090"/>
            <a:ext cx="236950" cy="181225"/>
          </a:xfrm>
          <a:prstGeom prst="flowChartDecision">
            <a:avLst/>
          </a:prstGeom>
          <a:noFill/>
          <a:ln cap="flat" cmpd="sng" w="9525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99" name="Google Shape;399;p36"/>
          <p:cNvCxnSpPr/>
          <p:nvPr/>
        </p:nvCxnSpPr>
        <p:spPr>
          <a:xfrm flipH="1" rot="-5400000">
            <a:off x="3612188" y="1883364"/>
            <a:ext cx="322500" cy="600"/>
          </a:xfrm>
          <a:prstGeom prst="curvedConnector3">
            <a:avLst>
              <a:gd fmla="val 50000" name="adj1"/>
            </a:avLst>
          </a:prstGeom>
          <a:noFill/>
          <a:ln cap="flat" cmpd="sng" w="9525">
            <a:solidFill>
              <a:schemeClr val="accent6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400" name="Google Shape;400;p36"/>
          <p:cNvCxnSpPr>
            <a:stCxn id="395" idx="3"/>
            <a:endCxn id="397" idx="0"/>
          </p:cNvCxnSpPr>
          <p:nvPr/>
        </p:nvCxnSpPr>
        <p:spPr>
          <a:xfrm>
            <a:off x="3892213" y="1631703"/>
            <a:ext cx="266700" cy="144000"/>
          </a:xfrm>
          <a:prstGeom prst="bentConnector2">
            <a:avLst/>
          </a:prstGeom>
          <a:noFill/>
          <a:ln cap="flat" cmpd="sng" w="9525">
            <a:solidFill>
              <a:schemeClr val="accent6"/>
            </a:solidFill>
            <a:prstDash val="solid"/>
            <a:round/>
            <a:headEnd len="med" w="med" type="none"/>
            <a:tailEnd len="med" w="med" type="stealth"/>
          </a:ln>
        </p:spPr>
      </p:cxnSp>
      <p:sp>
        <p:nvSpPr>
          <p:cNvPr id="394" name="Google Shape;394;p36"/>
          <p:cNvSpPr/>
          <p:nvPr/>
        </p:nvSpPr>
        <p:spPr>
          <a:xfrm>
            <a:off x="3655250" y="1305971"/>
            <a:ext cx="237000" cy="128100"/>
          </a:xfrm>
          <a:prstGeom prst="rect">
            <a:avLst/>
          </a:prstGeom>
          <a:noFill/>
          <a:ln cap="flat" cmpd="sng" w="19050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1" name="Google Shape;401;p36"/>
          <p:cNvSpPr/>
          <p:nvPr/>
        </p:nvSpPr>
        <p:spPr>
          <a:xfrm>
            <a:off x="3655550" y="2045021"/>
            <a:ext cx="237000" cy="128100"/>
          </a:xfrm>
          <a:prstGeom prst="rect">
            <a:avLst/>
          </a:prstGeom>
          <a:noFill/>
          <a:ln cap="flat" cmpd="sng" w="9525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8" name="Google Shape;398;p36"/>
          <p:cNvSpPr/>
          <p:nvPr/>
        </p:nvSpPr>
        <p:spPr>
          <a:xfrm>
            <a:off x="3755738" y="1952939"/>
            <a:ext cx="36000" cy="36000"/>
          </a:xfrm>
          <a:prstGeom prst="ellipse">
            <a:avLst/>
          </a:prstGeom>
          <a:solidFill>
            <a:schemeClr val="accent1"/>
          </a:solidFill>
          <a:ln cap="flat" cmpd="sng" w="9525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2" name="Google Shape;402;p36"/>
          <p:cNvSpPr txBox="1"/>
          <p:nvPr/>
        </p:nvSpPr>
        <p:spPr>
          <a:xfrm>
            <a:off x="297150" y="2914875"/>
            <a:ext cx="4181400" cy="13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This time, </a:t>
            </a:r>
            <a:r>
              <a:rPr lang="en-GB" sz="18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score</a:t>
            </a:r>
            <a:r>
              <a:rPr lang="en-GB" sz="18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 is assigned </a:t>
            </a:r>
            <a:r>
              <a:rPr lang="en-GB" sz="18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35</a:t>
            </a:r>
            <a:endParaRPr sz="18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1"/>
        </a:solidFill>
      </p:bgPr>
    </p:bg>
    <p:spTree>
      <p:nvGrpSpPr>
        <p:cNvPr id="406" name="Shape 4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Google Shape;407;p37"/>
          <p:cNvSpPr txBox="1"/>
          <p:nvPr>
            <p:ph type="title"/>
          </p:nvPr>
        </p:nvSpPr>
        <p:spPr>
          <a:xfrm>
            <a:off x="310900" y="313512"/>
            <a:ext cx="8521200" cy="69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Selection: walkthrough</a:t>
            </a:r>
            <a:endParaRPr/>
          </a:p>
        </p:txBody>
      </p:sp>
      <p:sp>
        <p:nvSpPr>
          <p:cNvPr id="408" name="Google Shape;408;p37"/>
          <p:cNvSpPr txBox="1"/>
          <p:nvPr>
            <p:ph idx="3" type="subTitle"/>
          </p:nvPr>
        </p:nvSpPr>
        <p:spPr>
          <a:xfrm>
            <a:off x="6840000" y="0"/>
            <a:ext cx="1959900" cy="314100"/>
          </a:xfrm>
          <a:prstGeom prst="rect">
            <a:avLst/>
          </a:prstGeom>
        </p:spPr>
        <p:txBody>
          <a:bodyPr anchorCtr="0" anchor="ctr" bIns="91425" lIns="91425" spcFirstLastPara="1" rIns="0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Activity 1</a:t>
            </a:r>
            <a:endParaRPr/>
          </a:p>
        </p:txBody>
      </p:sp>
      <p:sp>
        <p:nvSpPr>
          <p:cNvPr id="409" name="Google Shape;409;p37"/>
          <p:cNvSpPr txBox="1"/>
          <p:nvPr/>
        </p:nvSpPr>
        <p:spPr>
          <a:xfrm>
            <a:off x="622250" y="1170150"/>
            <a:ext cx="2795100" cy="11214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highlight>
                  <a:srgbClr val="FFFFFF"/>
                </a:highlight>
                <a:latin typeface="Roboto Mono"/>
                <a:ea typeface="Roboto Mono"/>
                <a:cs typeface="Roboto Mono"/>
                <a:sym typeface="Roboto Mono"/>
              </a:rPr>
              <a:t>score = 35</a:t>
            </a:r>
            <a:endParaRPr sz="1600">
              <a:highlight>
                <a:srgbClr val="FFFFFF"/>
              </a:highlight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latin typeface="Roboto Mono"/>
                <a:ea typeface="Roboto Mono"/>
                <a:cs typeface="Roboto Mono"/>
                <a:sym typeface="Roboto Mono"/>
              </a:rPr>
              <a:t>if score &gt; 30:</a:t>
            </a:r>
            <a:endParaRPr sz="1600"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latin typeface="Roboto Mono"/>
                <a:ea typeface="Roboto Mono"/>
                <a:cs typeface="Roboto Mono"/>
                <a:sym typeface="Roboto Mono"/>
              </a:rPr>
              <a:t>    print("You won!")</a:t>
            </a:r>
            <a:endParaRPr sz="1600"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latin typeface="Roboto Mono"/>
                <a:ea typeface="Roboto Mono"/>
                <a:cs typeface="Roboto Mono"/>
                <a:sym typeface="Roboto Mono"/>
              </a:rPr>
              <a:t>print("The end")</a:t>
            </a:r>
            <a:endParaRPr sz="1600"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410" name="Google Shape;410;p37"/>
          <p:cNvSpPr txBox="1"/>
          <p:nvPr/>
        </p:nvSpPr>
        <p:spPr>
          <a:xfrm>
            <a:off x="310900" y="1170125"/>
            <a:ext cx="364800" cy="112140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rgbClr val="666666"/>
                </a:solidFill>
                <a:latin typeface="Roboto Mono"/>
                <a:ea typeface="Roboto Mono"/>
                <a:cs typeface="Roboto Mono"/>
                <a:sym typeface="Roboto Mono"/>
              </a:rPr>
              <a:t>1</a:t>
            </a:r>
            <a:endParaRPr sz="1600">
              <a:solidFill>
                <a:srgbClr val="666666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rgbClr val="666666"/>
                </a:solidFill>
                <a:latin typeface="Roboto Mono"/>
                <a:ea typeface="Roboto Mono"/>
                <a:cs typeface="Roboto Mono"/>
                <a:sym typeface="Roboto Mono"/>
              </a:rPr>
              <a:t>2</a:t>
            </a:r>
            <a:endParaRPr sz="1600">
              <a:solidFill>
                <a:srgbClr val="666666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rgbClr val="666666"/>
                </a:solidFill>
                <a:latin typeface="Roboto Mono"/>
                <a:ea typeface="Roboto Mono"/>
                <a:cs typeface="Roboto Mono"/>
                <a:sym typeface="Roboto Mono"/>
              </a:rPr>
              <a:t>3</a:t>
            </a:r>
            <a:endParaRPr sz="1600">
              <a:solidFill>
                <a:srgbClr val="666666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rgbClr val="666666"/>
                </a:solidFill>
                <a:latin typeface="Roboto Mono"/>
                <a:ea typeface="Roboto Mono"/>
                <a:cs typeface="Roboto Mono"/>
                <a:sym typeface="Roboto Mono"/>
              </a:rPr>
              <a:t>4</a:t>
            </a:r>
            <a:endParaRPr sz="1600">
              <a:solidFill>
                <a:srgbClr val="666666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cxnSp>
        <p:nvCxnSpPr>
          <p:cNvPr id="411" name="Google Shape;411;p37"/>
          <p:cNvCxnSpPr>
            <a:stCxn id="412" idx="2"/>
            <a:endCxn id="413" idx="0"/>
          </p:cNvCxnSpPr>
          <p:nvPr/>
        </p:nvCxnSpPr>
        <p:spPr>
          <a:xfrm flipH="1" rot="-5400000">
            <a:off x="3720500" y="1487321"/>
            <a:ext cx="107100" cy="600"/>
          </a:xfrm>
          <a:prstGeom prst="curvedConnector3">
            <a:avLst>
              <a:gd fmla="val 49962" name="adj1"/>
            </a:avLst>
          </a:prstGeom>
          <a:noFill/>
          <a:ln cap="flat" cmpd="sng" w="9525">
            <a:solidFill>
              <a:schemeClr val="accent6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414" name="Google Shape;414;p37"/>
          <p:cNvCxnSpPr>
            <a:stCxn id="415" idx="2"/>
            <a:endCxn id="416" idx="6"/>
          </p:cNvCxnSpPr>
          <p:nvPr/>
        </p:nvCxnSpPr>
        <p:spPr>
          <a:xfrm rot="5400000">
            <a:off x="3941800" y="1753745"/>
            <a:ext cx="66900" cy="367200"/>
          </a:xfrm>
          <a:prstGeom prst="bentConnector2">
            <a:avLst/>
          </a:prstGeom>
          <a:noFill/>
          <a:ln cap="flat" cmpd="sng" w="9525">
            <a:solidFill>
              <a:schemeClr val="accent6"/>
            </a:solidFill>
            <a:prstDash val="solid"/>
            <a:round/>
            <a:headEnd len="med" w="med" type="none"/>
            <a:tailEnd len="med" w="med" type="stealth"/>
          </a:ln>
        </p:spPr>
      </p:cxnSp>
      <p:sp>
        <p:nvSpPr>
          <p:cNvPr id="415" name="Google Shape;415;p37"/>
          <p:cNvSpPr/>
          <p:nvPr/>
        </p:nvSpPr>
        <p:spPr>
          <a:xfrm>
            <a:off x="4040350" y="1775795"/>
            <a:ext cx="237000" cy="128100"/>
          </a:xfrm>
          <a:prstGeom prst="rect">
            <a:avLst/>
          </a:prstGeom>
          <a:noFill/>
          <a:ln cap="flat" cmpd="sng" w="9525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3" name="Google Shape;413;p37"/>
          <p:cNvSpPr/>
          <p:nvPr/>
        </p:nvSpPr>
        <p:spPr>
          <a:xfrm>
            <a:off x="3655263" y="1541090"/>
            <a:ext cx="236950" cy="181225"/>
          </a:xfrm>
          <a:prstGeom prst="flowChartDecision">
            <a:avLst/>
          </a:prstGeom>
          <a:noFill/>
          <a:ln cap="flat" cmpd="sng" w="9525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17" name="Google Shape;417;p37"/>
          <p:cNvCxnSpPr/>
          <p:nvPr/>
        </p:nvCxnSpPr>
        <p:spPr>
          <a:xfrm flipH="1" rot="-5400000">
            <a:off x="3612188" y="1883364"/>
            <a:ext cx="322500" cy="600"/>
          </a:xfrm>
          <a:prstGeom prst="curvedConnector3">
            <a:avLst>
              <a:gd fmla="val 50000" name="adj1"/>
            </a:avLst>
          </a:prstGeom>
          <a:noFill/>
          <a:ln cap="flat" cmpd="sng" w="9525">
            <a:solidFill>
              <a:schemeClr val="accent6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418" name="Google Shape;418;p37"/>
          <p:cNvCxnSpPr>
            <a:stCxn id="413" idx="3"/>
            <a:endCxn id="415" idx="0"/>
          </p:cNvCxnSpPr>
          <p:nvPr/>
        </p:nvCxnSpPr>
        <p:spPr>
          <a:xfrm>
            <a:off x="3892213" y="1631703"/>
            <a:ext cx="266700" cy="144000"/>
          </a:xfrm>
          <a:prstGeom prst="bentConnector2">
            <a:avLst/>
          </a:prstGeom>
          <a:noFill/>
          <a:ln cap="flat" cmpd="sng" w="9525">
            <a:solidFill>
              <a:schemeClr val="accent6"/>
            </a:solidFill>
            <a:prstDash val="solid"/>
            <a:round/>
            <a:headEnd len="med" w="med" type="none"/>
            <a:tailEnd len="med" w="med" type="stealth"/>
          </a:ln>
        </p:spPr>
      </p:cxnSp>
      <p:sp>
        <p:nvSpPr>
          <p:cNvPr id="412" name="Google Shape;412;p37"/>
          <p:cNvSpPr/>
          <p:nvPr/>
        </p:nvSpPr>
        <p:spPr>
          <a:xfrm>
            <a:off x="3655250" y="1305971"/>
            <a:ext cx="237000" cy="128100"/>
          </a:xfrm>
          <a:prstGeom prst="rect">
            <a:avLst/>
          </a:prstGeom>
          <a:noFill/>
          <a:ln cap="flat" cmpd="sng" w="19050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9" name="Google Shape;419;p37"/>
          <p:cNvSpPr/>
          <p:nvPr/>
        </p:nvSpPr>
        <p:spPr>
          <a:xfrm>
            <a:off x="3655550" y="2045021"/>
            <a:ext cx="237000" cy="128100"/>
          </a:xfrm>
          <a:prstGeom prst="rect">
            <a:avLst/>
          </a:prstGeom>
          <a:noFill/>
          <a:ln cap="flat" cmpd="sng" w="9525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6" name="Google Shape;416;p37"/>
          <p:cNvSpPr/>
          <p:nvPr/>
        </p:nvSpPr>
        <p:spPr>
          <a:xfrm>
            <a:off x="3755738" y="1952939"/>
            <a:ext cx="36000" cy="36000"/>
          </a:xfrm>
          <a:prstGeom prst="ellipse">
            <a:avLst/>
          </a:prstGeom>
          <a:solidFill>
            <a:schemeClr val="accent1"/>
          </a:solidFill>
          <a:ln cap="flat" cmpd="sng" w="9525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0" name="Google Shape;420;p37"/>
          <p:cNvSpPr txBox="1"/>
          <p:nvPr/>
        </p:nvSpPr>
        <p:spPr>
          <a:xfrm>
            <a:off x="5257970" y="1672229"/>
            <a:ext cx="1224600" cy="36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score</a:t>
            </a:r>
            <a:endParaRPr/>
          </a:p>
        </p:txBody>
      </p:sp>
      <p:sp>
        <p:nvSpPr>
          <p:cNvPr id="421" name="Google Shape;421;p37"/>
          <p:cNvSpPr/>
          <p:nvPr/>
        </p:nvSpPr>
        <p:spPr>
          <a:xfrm>
            <a:off x="5949175" y="1721303"/>
            <a:ext cx="1371600" cy="314100"/>
          </a:xfrm>
          <a:prstGeom prst="roundRect">
            <a:avLst>
              <a:gd fmla="val 16667" name="adj"/>
            </a:avLst>
          </a:prstGeom>
          <a:noFill/>
          <a:ln cap="flat" cmpd="sng" w="9525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91425" spcFirstLastPara="1" rIns="91425" wrap="square" tIns="18000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35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422" name="Google Shape;422;p37"/>
          <p:cNvSpPr txBox="1"/>
          <p:nvPr/>
        </p:nvSpPr>
        <p:spPr>
          <a:xfrm>
            <a:off x="5257900" y="1302478"/>
            <a:ext cx="2126700" cy="36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54000" wrap="square" tIns="91425">
            <a:noAutofit/>
          </a:bodyPr>
          <a:lstStyle/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FFFF"/>
                </a:solidFill>
                <a:highlight>
                  <a:schemeClr val="accent6"/>
                </a:highlight>
                <a:latin typeface="Quicksand"/>
                <a:ea typeface="Quicksand"/>
                <a:cs typeface="Quicksand"/>
                <a:sym typeface="Quicksand"/>
              </a:rPr>
              <a:t> State </a:t>
            </a:r>
            <a:r>
              <a:rPr lang="en-GB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.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 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423" name="Google Shape;423;p37"/>
          <p:cNvSpPr txBox="1"/>
          <p:nvPr/>
        </p:nvSpPr>
        <p:spPr>
          <a:xfrm>
            <a:off x="5257975" y="2662825"/>
            <a:ext cx="3564900" cy="154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424" name="Google Shape;424;p37"/>
          <p:cNvSpPr txBox="1"/>
          <p:nvPr/>
        </p:nvSpPr>
        <p:spPr>
          <a:xfrm>
            <a:off x="297150" y="2914875"/>
            <a:ext cx="4181400" cy="13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This time, </a:t>
            </a:r>
            <a:r>
              <a:rPr lang="en-GB" sz="18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score</a:t>
            </a:r>
            <a:r>
              <a:rPr lang="en-GB" sz="18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 is assigned </a:t>
            </a:r>
            <a:r>
              <a:rPr lang="en-GB" sz="18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35</a:t>
            </a:r>
            <a:endParaRPr sz="18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1"/>
        </a:solidFill>
      </p:bgPr>
    </p:bg>
    <p:spTree>
      <p:nvGrpSpPr>
        <p:cNvPr id="428" name="Shape 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Google Shape;429;p38"/>
          <p:cNvSpPr txBox="1"/>
          <p:nvPr>
            <p:ph type="title"/>
          </p:nvPr>
        </p:nvSpPr>
        <p:spPr>
          <a:xfrm>
            <a:off x="310900" y="313512"/>
            <a:ext cx="8521200" cy="69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Selection: walkthrough</a:t>
            </a:r>
            <a:endParaRPr/>
          </a:p>
        </p:txBody>
      </p:sp>
      <p:sp>
        <p:nvSpPr>
          <p:cNvPr id="430" name="Google Shape;430;p38"/>
          <p:cNvSpPr txBox="1"/>
          <p:nvPr>
            <p:ph idx="3" type="subTitle"/>
          </p:nvPr>
        </p:nvSpPr>
        <p:spPr>
          <a:xfrm>
            <a:off x="6840000" y="0"/>
            <a:ext cx="1959900" cy="314100"/>
          </a:xfrm>
          <a:prstGeom prst="rect">
            <a:avLst/>
          </a:prstGeom>
        </p:spPr>
        <p:txBody>
          <a:bodyPr anchorCtr="0" anchor="ctr" bIns="91425" lIns="91425" spcFirstLastPara="1" rIns="0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Activity 1</a:t>
            </a:r>
            <a:endParaRPr/>
          </a:p>
        </p:txBody>
      </p:sp>
      <p:sp>
        <p:nvSpPr>
          <p:cNvPr id="431" name="Google Shape;431;p38"/>
          <p:cNvSpPr txBox="1"/>
          <p:nvPr/>
        </p:nvSpPr>
        <p:spPr>
          <a:xfrm>
            <a:off x="622250" y="1170150"/>
            <a:ext cx="2795100" cy="11214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latin typeface="Roboto Mono"/>
                <a:ea typeface="Roboto Mono"/>
                <a:cs typeface="Roboto Mono"/>
                <a:sym typeface="Roboto Mono"/>
              </a:rPr>
              <a:t>score = 35</a:t>
            </a:r>
            <a:endParaRPr sz="1600"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highlight>
                  <a:srgbClr val="FFFFFF"/>
                </a:highlight>
                <a:latin typeface="Roboto Mono"/>
                <a:ea typeface="Roboto Mono"/>
                <a:cs typeface="Roboto Mono"/>
                <a:sym typeface="Roboto Mono"/>
              </a:rPr>
              <a:t>if score &gt; 30:</a:t>
            </a:r>
            <a:endParaRPr sz="1600">
              <a:highlight>
                <a:srgbClr val="FFFFFF"/>
              </a:highlight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latin typeface="Roboto Mono"/>
                <a:ea typeface="Roboto Mono"/>
                <a:cs typeface="Roboto Mono"/>
                <a:sym typeface="Roboto Mono"/>
              </a:rPr>
              <a:t>    print("You won!")</a:t>
            </a:r>
            <a:endParaRPr sz="1600"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latin typeface="Roboto Mono"/>
                <a:ea typeface="Roboto Mono"/>
                <a:cs typeface="Roboto Mono"/>
                <a:sym typeface="Roboto Mono"/>
              </a:rPr>
              <a:t>print("The end")</a:t>
            </a:r>
            <a:endParaRPr sz="1600"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432" name="Google Shape;432;p38"/>
          <p:cNvSpPr txBox="1"/>
          <p:nvPr/>
        </p:nvSpPr>
        <p:spPr>
          <a:xfrm>
            <a:off x="310900" y="1170125"/>
            <a:ext cx="364800" cy="112140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rgbClr val="666666"/>
                </a:solidFill>
                <a:latin typeface="Roboto Mono"/>
                <a:ea typeface="Roboto Mono"/>
                <a:cs typeface="Roboto Mono"/>
                <a:sym typeface="Roboto Mono"/>
              </a:rPr>
              <a:t>1</a:t>
            </a:r>
            <a:endParaRPr sz="1600">
              <a:solidFill>
                <a:srgbClr val="666666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rgbClr val="666666"/>
                </a:solidFill>
                <a:latin typeface="Roboto Mono"/>
                <a:ea typeface="Roboto Mono"/>
                <a:cs typeface="Roboto Mono"/>
                <a:sym typeface="Roboto Mono"/>
              </a:rPr>
              <a:t>2</a:t>
            </a:r>
            <a:endParaRPr sz="1600">
              <a:solidFill>
                <a:srgbClr val="666666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rgbClr val="666666"/>
                </a:solidFill>
                <a:latin typeface="Roboto Mono"/>
                <a:ea typeface="Roboto Mono"/>
                <a:cs typeface="Roboto Mono"/>
                <a:sym typeface="Roboto Mono"/>
              </a:rPr>
              <a:t>3</a:t>
            </a:r>
            <a:endParaRPr sz="1600">
              <a:solidFill>
                <a:srgbClr val="666666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rgbClr val="666666"/>
                </a:solidFill>
                <a:latin typeface="Roboto Mono"/>
                <a:ea typeface="Roboto Mono"/>
                <a:cs typeface="Roboto Mono"/>
                <a:sym typeface="Roboto Mono"/>
              </a:rPr>
              <a:t>4</a:t>
            </a:r>
            <a:endParaRPr sz="1600">
              <a:solidFill>
                <a:srgbClr val="666666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cxnSp>
        <p:nvCxnSpPr>
          <p:cNvPr id="433" name="Google Shape;433;p38"/>
          <p:cNvCxnSpPr>
            <a:stCxn id="434" idx="2"/>
            <a:endCxn id="435" idx="0"/>
          </p:cNvCxnSpPr>
          <p:nvPr/>
        </p:nvCxnSpPr>
        <p:spPr>
          <a:xfrm flipH="1" rot="-5400000">
            <a:off x="3720500" y="1487321"/>
            <a:ext cx="107100" cy="600"/>
          </a:xfrm>
          <a:prstGeom prst="curvedConnector3">
            <a:avLst>
              <a:gd fmla="val 49962" name="adj1"/>
            </a:avLst>
          </a:prstGeom>
          <a:noFill/>
          <a:ln cap="flat" cmpd="sng" w="9525">
            <a:solidFill>
              <a:schemeClr val="accent6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436" name="Google Shape;436;p38"/>
          <p:cNvCxnSpPr>
            <a:stCxn id="437" idx="2"/>
            <a:endCxn id="438" idx="6"/>
          </p:cNvCxnSpPr>
          <p:nvPr/>
        </p:nvCxnSpPr>
        <p:spPr>
          <a:xfrm rot="5400000">
            <a:off x="3941800" y="1753745"/>
            <a:ext cx="66900" cy="367200"/>
          </a:xfrm>
          <a:prstGeom prst="bentConnector2">
            <a:avLst/>
          </a:prstGeom>
          <a:noFill/>
          <a:ln cap="flat" cmpd="sng" w="9525">
            <a:solidFill>
              <a:schemeClr val="accent6"/>
            </a:solidFill>
            <a:prstDash val="solid"/>
            <a:round/>
            <a:headEnd len="med" w="med" type="none"/>
            <a:tailEnd len="med" w="med" type="stealth"/>
          </a:ln>
        </p:spPr>
      </p:cxnSp>
      <p:sp>
        <p:nvSpPr>
          <p:cNvPr id="437" name="Google Shape;437;p38"/>
          <p:cNvSpPr/>
          <p:nvPr/>
        </p:nvSpPr>
        <p:spPr>
          <a:xfrm>
            <a:off x="4040350" y="1775795"/>
            <a:ext cx="237000" cy="128100"/>
          </a:xfrm>
          <a:prstGeom prst="rect">
            <a:avLst/>
          </a:prstGeom>
          <a:noFill/>
          <a:ln cap="flat" cmpd="sng" w="9525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5" name="Google Shape;435;p38"/>
          <p:cNvSpPr/>
          <p:nvPr/>
        </p:nvSpPr>
        <p:spPr>
          <a:xfrm>
            <a:off x="3655263" y="1541090"/>
            <a:ext cx="236950" cy="181225"/>
          </a:xfrm>
          <a:prstGeom prst="flowChartDecision">
            <a:avLst/>
          </a:prstGeom>
          <a:noFill/>
          <a:ln cap="flat" cmpd="sng" w="19050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39" name="Google Shape;439;p38"/>
          <p:cNvCxnSpPr/>
          <p:nvPr/>
        </p:nvCxnSpPr>
        <p:spPr>
          <a:xfrm flipH="1" rot="-5400000">
            <a:off x="3612188" y="1883364"/>
            <a:ext cx="322500" cy="600"/>
          </a:xfrm>
          <a:prstGeom prst="curvedConnector3">
            <a:avLst>
              <a:gd fmla="val 50000" name="adj1"/>
            </a:avLst>
          </a:prstGeom>
          <a:noFill/>
          <a:ln cap="flat" cmpd="sng" w="9525">
            <a:solidFill>
              <a:schemeClr val="accent6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440" name="Google Shape;440;p38"/>
          <p:cNvCxnSpPr>
            <a:stCxn id="435" idx="3"/>
            <a:endCxn id="437" idx="0"/>
          </p:cNvCxnSpPr>
          <p:nvPr/>
        </p:nvCxnSpPr>
        <p:spPr>
          <a:xfrm>
            <a:off x="3892213" y="1631703"/>
            <a:ext cx="266700" cy="144000"/>
          </a:xfrm>
          <a:prstGeom prst="bentConnector2">
            <a:avLst/>
          </a:prstGeom>
          <a:noFill/>
          <a:ln cap="flat" cmpd="sng" w="9525">
            <a:solidFill>
              <a:schemeClr val="accent6"/>
            </a:solidFill>
            <a:prstDash val="solid"/>
            <a:round/>
            <a:headEnd len="med" w="med" type="none"/>
            <a:tailEnd len="med" w="med" type="stealth"/>
          </a:ln>
        </p:spPr>
      </p:cxnSp>
      <p:sp>
        <p:nvSpPr>
          <p:cNvPr id="434" name="Google Shape;434;p38"/>
          <p:cNvSpPr/>
          <p:nvPr/>
        </p:nvSpPr>
        <p:spPr>
          <a:xfrm>
            <a:off x="3655250" y="1305971"/>
            <a:ext cx="237000" cy="128100"/>
          </a:xfrm>
          <a:prstGeom prst="rect">
            <a:avLst/>
          </a:prstGeom>
          <a:noFill/>
          <a:ln cap="flat" cmpd="sng" w="9525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1" name="Google Shape;441;p38"/>
          <p:cNvSpPr/>
          <p:nvPr/>
        </p:nvSpPr>
        <p:spPr>
          <a:xfrm>
            <a:off x="3655550" y="2045021"/>
            <a:ext cx="237000" cy="128100"/>
          </a:xfrm>
          <a:prstGeom prst="rect">
            <a:avLst/>
          </a:prstGeom>
          <a:noFill/>
          <a:ln cap="flat" cmpd="sng" w="9525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8" name="Google Shape;438;p38"/>
          <p:cNvSpPr/>
          <p:nvPr/>
        </p:nvSpPr>
        <p:spPr>
          <a:xfrm>
            <a:off x="3755738" y="1952939"/>
            <a:ext cx="36000" cy="36000"/>
          </a:xfrm>
          <a:prstGeom prst="ellipse">
            <a:avLst/>
          </a:prstGeom>
          <a:solidFill>
            <a:schemeClr val="accent1"/>
          </a:solidFill>
          <a:ln cap="flat" cmpd="sng" w="9525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2" name="Google Shape;442;p38"/>
          <p:cNvSpPr txBox="1"/>
          <p:nvPr/>
        </p:nvSpPr>
        <p:spPr>
          <a:xfrm>
            <a:off x="5257970" y="1672229"/>
            <a:ext cx="1224600" cy="36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score</a:t>
            </a:r>
            <a:endParaRPr/>
          </a:p>
        </p:txBody>
      </p:sp>
      <p:sp>
        <p:nvSpPr>
          <p:cNvPr id="443" name="Google Shape;443;p38"/>
          <p:cNvSpPr/>
          <p:nvPr/>
        </p:nvSpPr>
        <p:spPr>
          <a:xfrm>
            <a:off x="5949175" y="1721303"/>
            <a:ext cx="1371600" cy="314100"/>
          </a:xfrm>
          <a:prstGeom prst="roundRect">
            <a:avLst>
              <a:gd fmla="val 16667" name="adj"/>
            </a:avLst>
          </a:prstGeom>
          <a:noFill/>
          <a:ln cap="flat" cmpd="sng" w="9525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91425" spcFirstLastPara="1" rIns="91425" wrap="square" tIns="18000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35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444" name="Google Shape;444;p38"/>
          <p:cNvSpPr txBox="1"/>
          <p:nvPr/>
        </p:nvSpPr>
        <p:spPr>
          <a:xfrm>
            <a:off x="5257900" y="1302478"/>
            <a:ext cx="2126700" cy="36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54000" wrap="square" tIns="91425">
            <a:noAutofit/>
          </a:bodyPr>
          <a:lstStyle/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FFFF"/>
                </a:solidFill>
                <a:highlight>
                  <a:schemeClr val="accent6"/>
                </a:highlight>
                <a:latin typeface="Quicksand"/>
                <a:ea typeface="Quicksand"/>
                <a:cs typeface="Quicksand"/>
                <a:sym typeface="Quicksand"/>
              </a:rPr>
              <a:t> State </a:t>
            </a:r>
            <a:r>
              <a:rPr lang="en-GB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.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 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445" name="Google Shape;445;p38"/>
          <p:cNvSpPr txBox="1"/>
          <p:nvPr/>
        </p:nvSpPr>
        <p:spPr>
          <a:xfrm>
            <a:off x="5257975" y="2662825"/>
            <a:ext cx="3564900" cy="154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446" name="Google Shape;446;p38"/>
          <p:cNvSpPr/>
          <p:nvPr/>
        </p:nvSpPr>
        <p:spPr>
          <a:xfrm>
            <a:off x="2466225" y="1518463"/>
            <a:ext cx="604200" cy="226500"/>
          </a:xfrm>
          <a:prstGeom prst="roundRect">
            <a:avLst>
              <a:gd fmla="val 16667" name="adj"/>
            </a:avLst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solidFill>
                  <a:srgbClr val="FFFFFF"/>
                </a:solidFill>
                <a:latin typeface="Roboto Mono"/>
                <a:ea typeface="Roboto Mono"/>
                <a:cs typeface="Roboto Mono"/>
                <a:sym typeface="Roboto Mono"/>
              </a:rPr>
              <a:t>True</a:t>
            </a:r>
            <a:endParaRPr sz="1000">
              <a:solidFill>
                <a:srgbClr val="FFFFFF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447" name="Google Shape;447;p38"/>
          <p:cNvSpPr txBox="1"/>
          <p:nvPr/>
        </p:nvSpPr>
        <p:spPr>
          <a:xfrm>
            <a:off x="297150" y="2914875"/>
            <a:ext cx="4181400" cy="13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score</a:t>
            </a:r>
            <a:r>
              <a:rPr lang="en-GB" sz="18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 </a:t>
            </a:r>
            <a:r>
              <a:rPr b="1" lang="en-GB" sz="18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is</a:t>
            </a:r>
            <a:r>
              <a:rPr lang="en-GB" sz="18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 over </a:t>
            </a:r>
            <a:r>
              <a:rPr lang="en-GB" sz="18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30</a:t>
            </a:r>
            <a:r>
              <a:rPr lang="en-GB" sz="18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 so this condition is now </a:t>
            </a:r>
            <a:r>
              <a:rPr b="1" lang="en-GB" sz="18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True</a:t>
            </a:r>
            <a:endParaRPr b="1" sz="18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1"/>
        </a:solidFill>
      </p:bgPr>
    </p:bg>
    <p:spTree>
      <p:nvGrpSpPr>
        <p:cNvPr id="451" name="Shape 4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" name="Google Shape;452;p39"/>
          <p:cNvSpPr txBox="1"/>
          <p:nvPr>
            <p:ph type="title"/>
          </p:nvPr>
        </p:nvSpPr>
        <p:spPr>
          <a:xfrm>
            <a:off x="310900" y="313512"/>
            <a:ext cx="8521200" cy="69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Selection: walkthrough</a:t>
            </a:r>
            <a:endParaRPr/>
          </a:p>
        </p:txBody>
      </p:sp>
      <p:sp>
        <p:nvSpPr>
          <p:cNvPr id="453" name="Google Shape;453;p39"/>
          <p:cNvSpPr txBox="1"/>
          <p:nvPr>
            <p:ph idx="3" type="subTitle"/>
          </p:nvPr>
        </p:nvSpPr>
        <p:spPr>
          <a:xfrm>
            <a:off x="6840000" y="0"/>
            <a:ext cx="1959900" cy="314100"/>
          </a:xfrm>
          <a:prstGeom prst="rect">
            <a:avLst/>
          </a:prstGeom>
        </p:spPr>
        <p:txBody>
          <a:bodyPr anchorCtr="0" anchor="ctr" bIns="91425" lIns="91425" spcFirstLastPara="1" rIns="0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Activity 1</a:t>
            </a:r>
            <a:endParaRPr/>
          </a:p>
        </p:txBody>
      </p:sp>
      <p:sp>
        <p:nvSpPr>
          <p:cNvPr id="454" name="Google Shape;454;p39"/>
          <p:cNvSpPr txBox="1"/>
          <p:nvPr/>
        </p:nvSpPr>
        <p:spPr>
          <a:xfrm>
            <a:off x="622250" y="1170150"/>
            <a:ext cx="2795100" cy="11214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latin typeface="Roboto Mono"/>
                <a:ea typeface="Roboto Mono"/>
                <a:cs typeface="Roboto Mono"/>
                <a:sym typeface="Roboto Mono"/>
              </a:rPr>
              <a:t>score = 20</a:t>
            </a:r>
            <a:endParaRPr sz="1600"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latin typeface="Roboto Mono"/>
                <a:ea typeface="Roboto Mono"/>
                <a:cs typeface="Roboto Mono"/>
                <a:sym typeface="Roboto Mono"/>
              </a:rPr>
              <a:t>if score &gt; 30:</a:t>
            </a:r>
            <a:endParaRPr sz="1600"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latin typeface="Roboto Mono"/>
                <a:ea typeface="Roboto Mono"/>
                <a:cs typeface="Roboto Mono"/>
                <a:sym typeface="Roboto Mono"/>
              </a:rPr>
              <a:t>    </a:t>
            </a:r>
            <a:r>
              <a:rPr lang="en-GB" sz="1600">
                <a:highlight>
                  <a:srgbClr val="FFFFFF"/>
                </a:highlight>
                <a:latin typeface="Roboto Mono"/>
                <a:ea typeface="Roboto Mono"/>
                <a:cs typeface="Roboto Mono"/>
                <a:sym typeface="Roboto Mono"/>
              </a:rPr>
              <a:t>print("You won!")</a:t>
            </a:r>
            <a:endParaRPr sz="1600">
              <a:highlight>
                <a:srgbClr val="FFFFFF"/>
              </a:highlight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latin typeface="Roboto Mono"/>
                <a:ea typeface="Roboto Mono"/>
                <a:cs typeface="Roboto Mono"/>
                <a:sym typeface="Roboto Mono"/>
              </a:rPr>
              <a:t>print("The end")</a:t>
            </a:r>
            <a:endParaRPr sz="1600"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455" name="Google Shape;455;p39"/>
          <p:cNvSpPr txBox="1"/>
          <p:nvPr/>
        </p:nvSpPr>
        <p:spPr>
          <a:xfrm>
            <a:off x="310900" y="1170125"/>
            <a:ext cx="364800" cy="112140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rgbClr val="666666"/>
                </a:solidFill>
                <a:latin typeface="Roboto Mono"/>
                <a:ea typeface="Roboto Mono"/>
                <a:cs typeface="Roboto Mono"/>
                <a:sym typeface="Roboto Mono"/>
              </a:rPr>
              <a:t>1</a:t>
            </a:r>
            <a:endParaRPr sz="1600">
              <a:solidFill>
                <a:srgbClr val="666666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rgbClr val="666666"/>
                </a:solidFill>
                <a:latin typeface="Roboto Mono"/>
                <a:ea typeface="Roboto Mono"/>
                <a:cs typeface="Roboto Mono"/>
                <a:sym typeface="Roboto Mono"/>
              </a:rPr>
              <a:t>2</a:t>
            </a:r>
            <a:endParaRPr sz="1600">
              <a:solidFill>
                <a:srgbClr val="666666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rgbClr val="666666"/>
                </a:solidFill>
                <a:latin typeface="Roboto Mono"/>
                <a:ea typeface="Roboto Mono"/>
                <a:cs typeface="Roboto Mono"/>
                <a:sym typeface="Roboto Mono"/>
              </a:rPr>
              <a:t>3</a:t>
            </a:r>
            <a:endParaRPr sz="1600">
              <a:solidFill>
                <a:srgbClr val="666666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rgbClr val="666666"/>
                </a:solidFill>
                <a:latin typeface="Roboto Mono"/>
                <a:ea typeface="Roboto Mono"/>
                <a:cs typeface="Roboto Mono"/>
                <a:sym typeface="Roboto Mono"/>
              </a:rPr>
              <a:t>4</a:t>
            </a:r>
            <a:endParaRPr sz="1600">
              <a:solidFill>
                <a:srgbClr val="666666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cxnSp>
        <p:nvCxnSpPr>
          <p:cNvPr id="456" name="Google Shape;456;p39"/>
          <p:cNvCxnSpPr>
            <a:stCxn id="457" idx="2"/>
            <a:endCxn id="458" idx="0"/>
          </p:cNvCxnSpPr>
          <p:nvPr/>
        </p:nvCxnSpPr>
        <p:spPr>
          <a:xfrm flipH="1" rot="-5400000">
            <a:off x="3720500" y="1487321"/>
            <a:ext cx="107100" cy="600"/>
          </a:xfrm>
          <a:prstGeom prst="curvedConnector3">
            <a:avLst>
              <a:gd fmla="val 49962" name="adj1"/>
            </a:avLst>
          </a:prstGeom>
          <a:noFill/>
          <a:ln cap="flat" cmpd="sng" w="9525">
            <a:solidFill>
              <a:schemeClr val="accent6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459" name="Google Shape;459;p39"/>
          <p:cNvCxnSpPr>
            <a:stCxn id="460" idx="2"/>
            <a:endCxn id="461" idx="6"/>
          </p:cNvCxnSpPr>
          <p:nvPr/>
        </p:nvCxnSpPr>
        <p:spPr>
          <a:xfrm rot="5400000">
            <a:off x="3941800" y="1753745"/>
            <a:ext cx="66900" cy="367200"/>
          </a:xfrm>
          <a:prstGeom prst="bentConnector2">
            <a:avLst/>
          </a:prstGeom>
          <a:noFill/>
          <a:ln cap="flat" cmpd="sng" w="9525">
            <a:solidFill>
              <a:schemeClr val="accent6"/>
            </a:solidFill>
            <a:prstDash val="solid"/>
            <a:round/>
            <a:headEnd len="med" w="med" type="none"/>
            <a:tailEnd len="med" w="med" type="stealth"/>
          </a:ln>
        </p:spPr>
      </p:cxnSp>
      <p:sp>
        <p:nvSpPr>
          <p:cNvPr id="460" name="Google Shape;460;p39"/>
          <p:cNvSpPr/>
          <p:nvPr/>
        </p:nvSpPr>
        <p:spPr>
          <a:xfrm>
            <a:off x="4040350" y="1775795"/>
            <a:ext cx="237000" cy="128100"/>
          </a:xfrm>
          <a:prstGeom prst="rect">
            <a:avLst/>
          </a:prstGeom>
          <a:noFill/>
          <a:ln cap="flat" cmpd="sng" w="19050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8" name="Google Shape;458;p39"/>
          <p:cNvSpPr/>
          <p:nvPr/>
        </p:nvSpPr>
        <p:spPr>
          <a:xfrm>
            <a:off x="3655263" y="1541090"/>
            <a:ext cx="236950" cy="181225"/>
          </a:xfrm>
          <a:prstGeom prst="flowChartDecision">
            <a:avLst/>
          </a:prstGeom>
          <a:noFill/>
          <a:ln cap="flat" cmpd="sng" w="9525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62" name="Google Shape;462;p39"/>
          <p:cNvCxnSpPr/>
          <p:nvPr/>
        </p:nvCxnSpPr>
        <p:spPr>
          <a:xfrm flipH="1" rot="-5400000">
            <a:off x="3612188" y="1883364"/>
            <a:ext cx="322500" cy="600"/>
          </a:xfrm>
          <a:prstGeom prst="curvedConnector3">
            <a:avLst>
              <a:gd fmla="val 50000" name="adj1"/>
            </a:avLst>
          </a:prstGeom>
          <a:noFill/>
          <a:ln cap="flat" cmpd="sng" w="9525">
            <a:solidFill>
              <a:schemeClr val="accent6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463" name="Google Shape;463;p39"/>
          <p:cNvCxnSpPr>
            <a:stCxn id="458" idx="3"/>
            <a:endCxn id="460" idx="0"/>
          </p:cNvCxnSpPr>
          <p:nvPr/>
        </p:nvCxnSpPr>
        <p:spPr>
          <a:xfrm>
            <a:off x="3892213" y="1631703"/>
            <a:ext cx="266700" cy="144000"/>
          </a:xfrm>
          <a:prstGeom prst="bentConnector2">
            <a:avLst/>
          </a:prstGeom>
          <a:noFill/>
          <a:ln cap="flat" cmpd="sng" w="9525">
            <a:solidFill>
              <a:schemeClr val="accent6"/>
            </a:solidFill>
            <a:prstDash val="solid"/>
            <a:round/>
            <a:headEnd len="med" w="med" type="none"/>
            <a:tailEnd len="med" w="med" type="stealth"/>
          </a:ln>
        </p:spPr>
      </p:cxnSp>
      <p:sp>
        <p:nvSpPr>
          <p:cNvPr id="457" name="Google Shape;457;p39"/>
          <p:cNvSpPr/>
          <p:nvPr/>
        </p:nvSpPr>
        <p:spPr>
          <a:xfrm>
            <a:off x="3655250" y="1305971"/>
            <a:ext cx="237000" cy="128100"/>
          </a:xfrm>
          <a:prstGeom prst="rect">
            <a:avLst/>
          </a:prstGeom>
          <a:noFill/>
          <a:ln cap="flat" cmpd="sng" w="9525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4" name="Google Shape;464;p39"/>
          <p:cNvSpPr/>
          <p:nvPr/>
        </p:nvSpPr>
        <p:spPr>
          <a:xfrm>
            <a:off x="3655550" y="2045021"/>
            <a:ext cx="237000" cy="128100"/>
          </a:xfrm>
          <a:prstGeom prst="rect">
            <a:avLst/>
          </a:prstGeom>
          <a:noFill/>
          <a:ln cap="flat" cmpd="sng" w="9525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1" name="Google Shape;461;p39"/>
          <p:cNvSpPr/>
          <p:nvPr/>
        </p:nvSpPr>
        <p:spPr>
          <a:xfrm>
            <a:off x="3755738" y="1952939"/>
            <a:ext cx="36000" cy="36000"/>
          </a:xfrm>
          <a:prstGeom prst="ellipse">
            <a:avLst/>
          </a:prstGeom>
          <a:solidFill>
            <a:schemeClr val="accent1"/>
          </a:solidFill>
          <a:ln cap="flat" cmpd="sng" w="9525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5" name="Google Shape;465;p39"/>
          <p:cNvSpPr txBox="1"/>
          <p:nvPr/>
        </p:nvSpPr>
        <p:spPr>
          <a:xfrm>
            <a:off x="5257970" y="1672229"/>
            <a:ext cx="1224600" cy="36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score</a:t>
            </a:r>
            <a:endParaRPr/>
          </a:p>
        </p:txBody>
      </p:sp>
      <p:sp>
        <p:nvSpPr>
          <p:cNvPr id="466" name="Google Shape;466;p39"/>
          <p:cNvSpPr/>
          <p:nvPr/>
        </p:nvSpPr>
        <p:spPr>
          <a:xfrm>
            <a:off x="5949175" y="1721303"/>
            <a:ext cx="1371600" cy="314100"/>
          </a:xfrm>
          <a:prstGeom prst="roundRect">
            <a:avLst>
              <a:gd fmla="val 16667" name="adj"/>
            </a:avLst>
          </a:prstGeom>
          <a:noFill/>
          <a:ln cap="flat" cmpd="sng" w="9525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91425" spcFirstLastPara="1" rIns="91425" wrap="square" tIns="18000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35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467" name="Google Shape;467;p39"/>
          <p:cNvSpPr txBox="1"/>
          <p:nvPr/>
        </p:nvSpPr>
        <p:spPr>
          <a:xfrm>
            <a:off x="5257900" y="1302478"/>
            <a:ext cx="2126700" cy="36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54000" wrap="square" tIns="91425">
            <a:noAutofit/>
          </a:bodyPr>
          <a:lstStyle/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FFFF"/>
                </a:solidFill>
                <a:highlight>
                  <a:schemeClr val="accent6"/>
                </a:highlight>
                <a:latin typeface="Quicksand"/>
                <a:ea typeface="Quicksand"/>
                <a:cs typeface="Quicksand"/>
                <a:sym typeface="Quicksand"/>
              </a:rPr>
              <a:t> State </a:t>
            </a:r>
            <a:r>
              <a:rPr lang="en-GB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.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 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468" name="Google Shape;468;p39"/>
          <p:cNvSpPr txBox="1"/>
          <p:nvPr/>
        </p:nvSpPr>
        <p:spPr>
          <a:xfrm>
            <a:off x="5257975" y="2662825"/>
            <a:ext cx="3564900" cy="154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You won!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469" name="Google Shape;469;p39"/>
          <p:cNvSpPr txBox="1"/>
          <p:nvPr/>
        </p:nvSpPr>
        <p:spPr>
          <a:xfrm>
            <a:off x="5257900" y="2216875"/>
            <a:ext cx="960900" cy="36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54000" wrap="square" tIns="91425">
            <a:noAutofit/>
          </a:bodyPr>
          <a:lstStyle/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FFFF"/>
                </a:solidFill>
                <a:highlight>
                  <a:schemeClr val="accent6"/>
                </a:highlight>
                <a:latin typeface="Quicksand"/>
                <a:ea typeface="Quicksand"/>
                <a:cs typeface="Quicksand"/>
                <a:sym typeface="Quicksand"/>
              </a:rPr>
              <a:t> Output </a:t>
            </a:r>
            <a:r>
              <a:rPr lang="en-GB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.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 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470" name="Google Shape;470;p39"/>
          <p:cNvSpPr txBox="1"/>
          <p:nvPr/>
        </p:nvSpPr>
        <p:spPr>
          <a:xfrm>
            <a:off x="297150" y="2914875"/>
            <a:ext cx="4181400" cy="13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The flow of execution moves to line 3 and outputs </a:t>
            </a:r>
            <a:r>
              <a:rPr lang="en-GB" sz="18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You won!</a:t>
            </a:r>
            <a:endParaRPr sz="18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1"/>
        </a:solidFill>
      </p:bgPr>
    </p:bg>
    <p:spTree>
      <p:nvGrpSpPr>
        <p:cNvPr id="474" name="Shape 4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Google Shape;475;p40"/>
          <p:cNvSpPr txBox="1"/>
          <p:nvPr>
            <p:ph type="title"/>
          </p:nvPr>
        </p:nvSpPr>
        <p:spPr>
          <a:xfrm>
            <a:off x="310900" y="313512"/>
            <a:ext cx="8521200" cy="69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Selection: walkthrough</a:t>
            </a:r>
            <a:endParaRPr/>
          </a:p>
        </p:txBody>
      </p:sp>
      <p:sp>
        <p:nvSpPr>
          <p:cNvPr id="476" name="Google Shape;476;p40"/>
          <p:cNvSpPr txBox="1"/>
          <p:nvPr>
            <p:ph idx="3" type="subTitle"/>
          </p:nvPr>
        </p:nvSpPr>
        <p:spPr>
          <a:xfrm>
            <a:off x="6840000" y="0"/>
            <a:ext cx="1959900" cy="314100"/>
          </a:xfrm>
          <a:prstGeom prst="rect">
            <a:avLst/>
          </a:prstGeom>
        </p:spPr>
        <p:txBody>
          <a:bodyPr anchorCtr="0" anchor="ctr" bIns="91425" lIns="91425" spcFirstLastPara="1" rIns="0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Activity 1</a:t>
            </a:r>
            <a:endParaRPr/>
          </a:p>
        </p:txBody>
      </p:sp>
      <p:sp>
        <p:nvSpPr>
          <p:cNvPr id="477" name="Google Shape;477;p40"/>
          <p:cNvSpPr txBox="1"/>
          <p:nvPr/>
        </p:nvSpPr>
        <p:spPr>
          <a:xfrm>
            <a:off x="622250" y="1170150"/>
            <a:ext cx="2795100" cy="11214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latin typeface="Roboto Mono"/>
                <a:ea typeface="Roboto Mono"/>
                <a:cs typeface="Roboto Mono"/>
                <a:sym typeface="Roboto Mono"/>
              </a:rPr>
              <a:t>score = 20</a:t>
            </a:r>
            <a:endParaRPr sz="1600"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latin typeface="Roboto Mono"/>
                <a:ea typeface="Roboto Mono"/>
                <a:cs typeface="Roboto Mono"/>
                <a:sym typeface="Roboto Mono"/>
              </a:rPr>
              <a:t>if score &gt; 30:</a:t>
            </a:r>
            <a:endParaRPr sz="1600"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latin typeface="Roboto Mono"/>
                <a:ea typeface="Roboto Mono"/>
                <a:cs typeface="Roboto Mono"/>
                <a:sym typeface="Roboto Mono"/>
              </a:rPr>
              <a:t>    print("You won!")</a:t>
            </a:r>
            <a:endParaRPr sz="1600"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highlight>
                  <a:srgbClr val="FFFFFF"/>
                </a:highlight>
                <a:latin typeface="Roboto Mono"/>
                <a:ea typeface="Roboto Mono"/>
                <a:cs typeface="Roboto Mono"/>
                <a:sym typeface="Roboto Mono"/>
              </a:rPr>
              <a:t>print("The end")</a:t>
            </a:r>
            <a:endParaRPr sz="1600">
              <a:highlight>
                <a:srgbClr val="FFFFFF"/>
              </a:highlight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478" name="Google Shape;478;p40"/>
          <p:cNvSpPr txBox="1"/>
          <p:nvPr/>
        </p:nvSpPr>
        <p:spPr>
          <a:xfrm>
            <a:off x="310900" y="1170125"/>
            <a:ext cx="364800" cy="112140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rgbClr val="666666"/>
                </a:solidFill>
                <a:latin typeface="Roboto Mono"/>
                <a:ea typeface="Roboto Mono"/>
                <a:cs typeface="Roboto Mono"/>
                <a:sym typeface="Roboto Mono"/>
              </a:rPr>
              <a:t>1</a:t>
            </a:r>
            <a:endParaRPr sz="1600">
              <a:solidFill>
                <a:srgbClr val="666666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rgbClr val="666666"/>
                </a:solidFill>
                <a:latin typeface="Roboto Mono"/>
                <a:ea typeface="Roboto Mono"/>
                <a:cs typeface="Roboto Mono"/>
                <a:sym typeface="Roboto Mono"/>
              </a:rPr>
              <a:t>2</a:t>
            </a:r>
            <a:endParaRPr sz="1600">
              <a:solidFill>
                <a:srgbClr val="666666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rgbClr val="666666"/>
                </a:solidFill>
                <a:latin typeface="Roboto Mono"/>
                <a:ea typeface="Roboto Mono"/>
                <a:cs typeface="Roboto Mono"/>
                <a:sym typeface="Roboto Mono"/>
              </a:rPr>
              <a:t>3</a:t>
            </a:r>
            <a:endParaRPr sz="1600">
              <a:solidFill>
                <a:srgbClr val="666666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rgbClr val="666666"/>
                </a:solidFill>
                <a:latin typeface="Roboto Mono"/>
                <a:ea typeface="Roboto Mono"/>
                <a:cs typeface="Roboto Mono"/>
                <a:sym typeface="Roboto Mono"/>
              </a:rPr>
              <a:t>4</a:t>
            </a:r>
            <a:endParaRPr sz="1600">
              <a:solidFill>
                <a:srgbClr val="666666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cxnSp>
        <p:nvCxnSpPr>
          <p:cNvPr id="479" name="Google Shape;479;p40"/>
          <p:cNvCxnSpPr>
            <a:stCxn id="480" idx="2"/>
            <a:endCxn id="481" idx="0"/>
          </p:cNvCxnSpPr>
          <p:nvPr/>
        </p:nvCxnSpPr>
        <p:spPr>
          <a:xfrm flipH="1" rot="-5400000">
            <a:off x="3720500" y="1487321"/>
            <a:ext cx="107100" cy="600"/>
          </a:xfrm>
          <a:prstGeom prst="curvedConnector3">
            <a:avLst>
              <a:gd fmla="val 49962" name="adj1"/>
            </a:avLst>
          </a:prstGeom>
          <a:noFill/>
          <a:ln cap="flat" cmpd="sng" w="9525">
            <a:solidFill>
              <a:schemeClr val="accent6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482" name="Google Shape;482;p40"/>
          <p:cNvCxnSpPr>
            <a:stCxn id="483" idx="2"/>
            <a:endCxn id="484" idx="6"/>
          </p:cNvCxnSpPr>
          <p:nvPr/>
        </p:nvCxnSpPr>
        <p:spPr>
          <a:xfrm rot="5400000">
            <a:off x="3941800" y="1753745"/>
            <a:ext cx="66900" cy="367200"/>
          </a:xfrm>
          <a:prstGeom prst="bentConnector2">
            <a:avLst/>
          </a:prstGeom>
          <a:noFill/>
          <a:ln cap="flat" cmpd="sng" w="9525">
            <a:solidFill>
              <a:schemeClr val="accent6"/>
            </a:solidFill>
            <a:prstDash val="solid"/>
            <a:round/>
            <a:headEnd len="med" w="med" type="none"/>
            <a:tailEnd len="med" w="med" type="stealth"/>
          </a:ln>
        </p:spPr>
      </p:cxnSp>
      <p:sp>
        <p:nvSpPr>
          <p:cNvPr id="483" name="Google Shape;483;p40"/>
          <p:cNvSpPr/>
          <p:nvPr/>
        </p:nvSpPr>
        <p:spPr>
          <a:xfrm>
            <a:off x="4040350" y="1775795"/>
            <a:ext cx="237000" cy="128100"/>
          </a:xfrm>
          <a:prstGeom prst="rect">
            <a:avLst/>
          </a:prstGeom>
          <a:noFill/>
          <a:ln cap="flat" cmpd="sng" w="9525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1" name="Google Shape;481;p40"/>
          <p:cNvSpPr/>
          <p:nvPr/>
        </p:nvSpPr>
        <p:spPr>
          <a:xfrm>
            <a:off x="3655263" y="1541090"/>
            <a:ext cx="236950" cy="181225"/>
          </a:xfrm>
          <a:prstGeom prst="flowChartDecision">
            <a:avLst/>
          </a:prstGeom>
          <a:noFill/>
          <a:ln cap="flat" cmpd="sng" w="9525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85" name="Google Shape;485;p40"/>
          <p:cNvCxnSpPr/>
          <p:nvPr/>
        </p:nvCxnSpPr>
        <p:spPr>
          <a:xfrm flipH="1" rot="-5400000">
            <a:off x="3612188" y="1883364"/>
            <a:ext cx="322500" cy="600"/>
          </a:xfrm>
          <a:prstGeom prst="curvedConnector3">
            <a:avLst>
              <a:gd fmla="val 50000" name="adj1"/>
            </a:avLst>
          </a:prstGeom>
          <a:noFill/>
          <a:ln cap="flat" cmpd="sng" w="9525">
            <a:solidFill>
              <a:schemeClr val="accent6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486" name="Google Shape;486;p40"/>
          <p:cNvCxnSpPr>
            <a:stCxn id="481" idx="3"/>
            <a:endCxn id="483" idx="0"/>
          </p:cNvCxnSpPr>
          <p:nvPr/>
        </p:nvCxnSpPr>
        <p:spPr>
          <a:xfrm>
            <a:off x="3892213" y="1631703"/>
            <a:ext cx="266700" cy="144000"/>
          </a:xfrm>
          <a:prstGeom prst="bentConnector2">
            <a:avLst/>
          </a:prstGeom>
          <a:noFill/>
          <a:ln cap="flat" cmpd="sng" w="9525">
            <a:solidFill>
              <a:schemeClr val="accent6"/>
            </a:solidFill>
            <a:prstDash val="solid"/>
            <a:round/>
            <a:headEnd len="med" w="med" type="none"/>
            <a:tailEnd len="med" w="med" type="stealth"/>
          </a:ln>
        </p:spPr>
      </p:cxnSp>
      <p:sp>
        <p:nvSpPr>
          <p:cNvPr id="480" name="Google Shape;480;p40"/>
          <p:cNvSpPr/>
          <p:nvPr/>
        </p:nvSpPr>
        <p:spPr>
          <a:xfrm>
            <a:off x="3655250" y="1305971"/>
            <a:ext cx="237000" cy="128100"/>
          </a:xfrm>
          <a:prstGeom prst="rect">
            <a:avLst/>
          </a:prstGeom>
          <a:noFill/>
          <a:ln cap="flat" cmpd="sng" w="9525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7" name="Google Shape;487;p40"/>
          <p:cNvSpPr/>
          <p:nvPr/>
        </p:nvSpPr>
        <p:spPr>
          <a:xfrm>
            <a:off x="3655550" y="2045021"/>
            <a:ext cx="237000" cy="128100"/>
          </a:xfrm>
          <a:prstGeom prst="rect">
            <a:avLst/>
          </a:prstGeom>
          <a:noFill/>
          <a:ln cap="flat" cmpd="sng" w="19050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4" name="Google Shape;484;p40"/>
          <p:cNvSpPr/>
          <p:nvPr/>
        </p:nvSpPr>
        <p:spPr>
          <a:xfrm>
            <a:off x="3755738" y="1952939"/>
            <a:ext cx="36000" cy="36000"/>
          </a:xfrm>
          <a:prstGeom prst="ellipse">
            <a:avLst/>
          </a:prstGeom>
          <a:solidFill>
            <a:schemeClr val="accent1"/>
          </a:solidFill>
          <a:ln cap="flat" cmpd="sng" w="9525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8" name="Google Shape;488;p40"/>
          <p:cNvSpPr txBox="1"/>
          <p:nvPr/>
        </p:nvSpPr>
        <p:spPr>
          <a:xfrm>
            <a:off x="5257970" y="1672229"/>
            <a:ext cx="1224600" cy="36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score</a:t>
            </a:r>
            <a:endParaRPr/>
          </a:p>
        </p:txBody>
      </p:sp>
      <p:sp>
        <p:nvSpPr>
          <p:cNvPr id="489" name="Google Shape;489;p40"/>
          <p:cNvSpPr/>
          <p:nvPr/>
        </p:nvSpPr>
        <p:spPr>
          <a:xfrm>
            <a:off x="5949175" y="1721303"/>
            <a:ext cx="1371600" cy="314100"/>
          </a:xfrm>
          <a:prstGeom prst="roundRect">
            <a:avLst>
              <a:gd fmla="val 16667" name="adj"/>
            </a:avLst>
          </a:prstGeom>
          <a:noFill/>
          <a:ln cap="flat" cmpd="sng" w="9525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91425" spcFirstLastPara="1" rIns="91425" wrap="square" tIns="18000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35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490" name="Google Shape;490;p40"/>
          <p:cNvSpPr txBox="1"/>
          <p:nvPr/>
        </p:nvSpPr>
        <p:spPr>
          <a:xfrm>
            <a:off x="5257900" y="1302478"/>
            <a:ext cx="2126700" cy="36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54000" wrap="square" tIns="91425">
            <a:noAutofit/>
          </a:bodyPr>
          <a:lstStyle/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FFFF"/>
                </a:solidFill>
                <a:highlight>
                  <a:schemeClr val="accent6"/>
                </a:highlight>
                <a:latin typeface="Quicksand"/>
                <a:ea typeface="Quicksand"/>
                <a:cs typeface="Quicksand"/>
                <a:sym typeface="Quicksand"/>
              </a:rPr>
              <a:t> State </a:t>
            </a:r>
            <a:r>
              <a:rPr lang="en-GB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.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 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491" name="Google Shape;491;p40"/>
          <p:cNvSpPr txBox="1"/>
          <p:nvPr/>
        </p:nvSpPr>
        <p:spPr>
          <a:xfrm>
            <a:off x="5257975" y="2662825"/>
            <a:ext cx="3564900" cy="154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You won!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The end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492" name="Google Shape;492;p40"/>
          <p:cNvSpPr txBox="1"/>
          <p:nvPr/>
        </p:nvSpPr>
        <p:spPr>
          <a:xfrm>
            <a:off x="5257900" y="2216875"/>
            <a:ext cx="960900" cy="36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54000" wrap="square" tIns="91425">
            <a:noAutofit/>
          </a:bodyPr>
          <a:lstStyle/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FFFF"/>
                </a:solidFill>
                <a:highlight>
                  <a:schemeClr val="accent6"/>
                </a:highlight>
                <a:latin typeface="Quicksand"/>
                <a:ea typeface="Quicksand"/>
                <a:cs typeface="Quicksand"/>
                <a:sym typeface="Quicksand"/>
              </a:rPr>
              <a:t> Output </a:t>
            </a:r>
            <a:r>
              <a:rPr lang="en-GB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.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 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493" name="Google Shape;493;p40"/>
          <p:cNvSpPr txBox="1"/>
          <p:nvPr/>
        </p:nvSpPr>
        <p:spPr>
          <a:xfrm>
            <a:off x="297150" y="2914875"/>
            <a:ext cx="4181400" cy="13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The flow of execution then carries on to line 4 and outputs </a:t>
            </a:r>
            <a:r>
              <a:rPr lang="en-GB" sz="18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The end</a:t>
            </a:r>
            <a:endParaRPr sz="18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4"/>
          <p:cNvSpPr txBox="1"/>
          <p:nvPr>
            <p:ph type="title"/>
          </p:nvPr>
        </p:nvSpPr>
        <p:spPr>
          <a:xfrm>
            <a:off x="310900" y="313512"/>
            <a:ext cx="8521200" cy="69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Make a prediction</a:t>
            </a:r>
            <a:endParaRPr/>
          </a:p>
        </p:txBody>
      </p:sp>
      <p:sp>
        <p:nvSpPr>
          <p:cNvPr id="97" name="Google Shape;97;p14"/>
          <p:cNvSpPr txBox="1"/>
          <p:nvPr>
            <p:ph idx="3" type="subTitle"/>
          </p:nvPr>
        </p:nvSpPr>
        <p:spPr>
          <a:xfrm>
            <a:off x="6840000" y="0"/>
            <a:ext cx="1959900" cy="314100"/>
          </a:xfrm>
          <a:prstGeom prst="rect">
            <a:avLst/>
          </a:prstGeom>
        </p:spPr>
        <p:txBody>
          <a:bodyPr anchorCtr="0" anchor="ctr" bIns="91425" lIns="91425" spcFirstLastPara="1" rIns="0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Starter activity</a:t>
            </a:r>
            <a:endParaRPr/>
          </a:p>
        </p:txBody>
      </p:sp>
      <p:sp>
        <p:nvSpPr>
          <p:cNvPr id="98" name="Google Shape;98;p14"/>
          <p:cNvSpPr/>
          <p:nvPr/>
        </p:nvSpPr>
        <p:spPr>
          <a:xfrm>
            <a:off x="5265600" y="1172925"/>
            <a:ext cx="1040040" cy="314118"/>
          </a:xfrm>
          <a:prstGeom prst="flowChartTerminator">
            <a:avLst/>
          </a:prstGeom>
          <a:solidFill>
            <a:schemeClr val="dk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lt1"/>
                </a:solidFill>
                <a:latin typeface="Quicksand"/>
                <a:ea typeface="Quicksand"/>
                <a:cs typeface="Quicksand"/>
                <a:sym typeface="Quicksand"/>
              </a:rPr>
              <a:t>Start</a:t>
            </a:r>
            <a:endParaRPr>
              <a:solidFill>
                <a:schemeClr val="lt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99" name="Google Shape;99;p14"/>
          <p:cNvSpPr/>
          <p:nvPr/>
        </p:nvSpPr>
        <p:spPr>
          <a:xfrm>
            <a:off x="5049825" y="1718475"/>
            <a:ext cx="1471600" cy="469400"/>
          </a:xfrm>
          <a:prstGeom prst="flowChartInputOutpu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Input number</a:t>
            </a:r>
            <a:endParaRPr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00" name="Google Shape;100;p14"/>
          <p:cNvSpPr/>
          <p:nvPr/>
        </p:nvSpPr>
        <p:spPr>
          <a:xfrm>
            <a:off x="4849300" y="2443900"/>
            <a:ext cx="1866975" cy="929325"/>
          </a:xfrm>
          <a:prstGeom prst="flowChartDecision">
            <a:avLst/>
          </a:prstGeom>
          <a:solidFill>
            <a:schemeClr val="dk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lt1"/>
                </a:solidFill>
                <a:latin typeface="Quicksand"/>
                <a:ea typeface="Quicksand"/>
                <a:cs typeface="Quicksand"/>
                <a:sym typeface="Quicksand"/>
              </a:rPr>
              <a:t>number &gt; 5</a:t>
            </a:r>
            <a:endParaRPr>
              <a:solidFill>
                <a:schemeClr val="lt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01" name="Google Shape;101;p14"/>
          <p:cNvSpPr/>
          <p:nvPr/>
        </p:nvSpPr>
        <p:spPr>
          <a:xfrm>
            <a:off x="4803913" y="3704825"/>
            <a:ext cx="1963400" cy="469400"/>
          </a:xfrm>
          <a:prstGeom prst="flowChartInputOutpu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Output number + 5</a:t>
            </a:r>
            <a:endParaRPr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02" name="Google Shape;102;p14"/>
          <p:cNvSpPr/>
          <p:nvPr/>
        </p:nvSpPr>
        <p:spPr>
          <a:xfrm>
            <a:off x="6880701" y="2672350"/>
            <a:ext cx="1963400" cy="469400"/>
          </a:xfrm>
          <a:prstGeom prst="flowChartInputOutpu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Output number - 5</a:t>
            </a:r>
            <a:endParaRPr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03" name="Google Shape;103;p14"/>
          <p:cNvSpPr/>
          <p:nvPr/>
        </p:nvSpPr>
        <p:spPr>
          <a:xfrm>
            <a:off x="5265600" y="4494025"/>
            <a:ext cx="1040040" cy="314118"/>
          </a:xfrm>
          <a:prstGeom prst="flowChartTerminator">
            <a:avLst/>
          </a:prstGeom>
          <a:solidFill>
            <a:schemeClr val="dk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lt1"/>
                </a:solidFill>
                <a:latin typeface="Quicksand"/>
                <a:ea typeface="Quicksand"/>
                <a:cs typeface="Quicksand"/>
                <a:sym typeface="Quicksand"/>
              </a:rPr>
              <a:t>End</a:t>
            </a:r>
            <a:endParaRPr>
              <a:solidFill>
                <a:schemeClr val="lt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cxnSp>
        <p:nvCxnSpPr>
          <p:cNvPr id="104" name="Google Shape;104;p14"/>
          <p:cNvCxnSpPr>
            <a:stCxn id="98" idx="2"/>
            <a:endCxn id="99" idx="1"/>
          </p:cNvCxnSpPr>
          <p:nvPr/>
        </p:nvCxnSpPr>
        <p:spPr>
          <a:xfrm>
            <a:off x="5785620" y="1487043"/>
            <a:ext cx="0" cy="2313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05" name="Google Shape;105;p14"/>
          <p:cNvCxnSpPr>
            <a:stCxn id="99" idx="4"/>
            <a:endCxn id="100" idx="0"/>
          </p:cNvCxnSpPr>
          <p:nvPr/>
        </p:nvCxnSpPr>
        <p:spPr>
          <a:xfrm flipH="1">
            <a:off x="5782925" y="2187875"/>
            <a:ext cx="2700" cy="2559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06" name="Google Shape;106;p14"/>
          <p:cNvCxnSpPr>
            <a:stCxn id="100" idx="2"/>
            <a:endCxn id="101" idx="1"/>
          </p:cNvCxnSpPr>
          <p:nvPr/>
        </p:nvCxnSpPr>
        <p:spPr>
          <a:xfrm>
            <a:off x="5782787" y="3373225"/>
            <a:ext cx="2700" cy="3315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07" name="Google Shape;107;p14"/>
          <p:cNvCxnSpPr>
            <a:stCxn id="101" idx="4"/>
            <a:endCxn id="103" idx="0"/>
          </p:cNvCxnSpPr>
          <p:nvPr/>
        </p:nvCxnSpPr>
        <p:spPr>
          <a:xfrm>
            <a:off x="5785613" y="4174225"/>
            <a:ext cx="0" cy="3198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08" name="Google Shape;108;p14"/>
          <p:cNvCxnSpPr>
            <a:stCxn id="100" idx="3"/>
            <a:endCxn id="102" idx="2"/>
          </p:cNvCxnSpPr>
          <p:nvPr/>
        </p:nvCxnSpPr>
        <p:spPr>
          <a:xfrm flipH="1" rot="10800000">
            <a:off x="6716275" y="2907063"/>
            <a:ext cx="360900" cy="15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09" name="Google Shape;109;p14"/>
          <p:cNvCxnSpPr>
            <a:endCxn id="103" idx="3"/>
          </p:cNvCxnSpPr>
          <p:nvPr/>
        </p:nvCxnSpPr>
        <p:spPr>
          <a:xfrm rot="10800000">
            <a:off x="6305640" y="4651084"/>
            <a:ext cx="13707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10" name="Google Shape;110;p14"/>
          <p:cNvCxnSpPr>
            <a:stCxn id="102" idx="3"/>
          </p:cNvCxnSpPr>
          <p:nvPr/>
        </p:nvCxnSpPr>
        <p:spPr>
          <a:xfrm>
            <a:off x="7666061" y="3141750"/>
            <a:ext cx="0" cy="15105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11" name="Google Shape;111;p14"/>
          <p:cNvSpPr txBox="1"/>
          <p:nvPr/>
        </p:nvSpPr>
        <p:spPr>
          <a:xfrm>
            <a:off x="5780250" y="3306437"/>
            <a:ext cx="657900" cy="38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True</a:t>
            </a:r>
            <a:endParaRPr b="1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12" name="Google Shape;112;p14"/>
          <p:cNvSpPr txBox="1"/>
          <p:nvPr/>
        </p:nvSpPr>
        <p:spPr>
          <a:xfrm>
            <a:off x="6567776" y="2525187"/>
            <a:ext cx="657900" cy="38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False</a:t>
            </a:r>
            <a:endParaRPr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13" name="Google Shape;113;p14"/>
          <p:cNvSpPr txBox="1"/>
          <p:nvPr>
            <p:ph idx="1" type="body"/>
          </p:nvPr>
        </p:nvSpPr>
        <p:spPr>
          <a:xfrm>
            <a:off x="310900" y="1017724"/>
            <a:ext cx="4096500" cy="365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/>
              <a:t>10 </a:t>
            </a:r>
            <a:r>
              <a:rPr lang="en-GB"/>
              <a:t>is more than 5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So this will be True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1"/>
        </a:solidFill>
      </p:bgPr>
    </p:bg>
    <p:spTree>
      <p:nvGrpSpPr>
        <p:cNvPr id="497" name="Shape 4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8" name="Google Shape;498;p41"/>
          <p:cNvSpPr txBox="1"/>
          <p:nvPr>
            <p:ph idx="1" type="body"/>
          </p:nvPr>
        </p:nvSpPr>
        <p:spPr>
          <a:xfrm>
            <a:off x="310900" y="1017724"/>
            <a:ext cx="4096500" cy="365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You can provide </a:t>
            </a:r>
            <a:r>
              <a:rPr lang="en-GB"/>
              <a:t>another</a:t>
            </a:r>
            <a:r>
              <a:rPr lang="en-GB"/>
              <a:t> </a:t>
            </a:r>
            <a:r>
              <a:rPr b="1" lang="en-GB"/>
              <a:t>branch </a:t>
            </a:r>
            <a:r>
              <a:rPr lang="en-GB"/>
              <a:t>to your </a:t>
            </a:r>
            <a:r>
              <a:rPr b="1" lang="en-GB"/>
              <a:t>selection</a:t>
            </a:r>
            <a:r>
              <a:rPr b="1" lang="en-GB"/>
              <a:t> statement</a:t>
            </a:r>
            <a:r>
              <a:rPr lang="en-GB"/>
              <a:t> by using </a:t>
            </a: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if-else</a:t>
            </a:r>
            <a:r>
              <a:rPr lang="en-GB"/>
              <a:t>.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When you use </a:t>
            </a: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if-else</a:t>
            </a:r>
            <a:r>
              <a:rPr lang="en-GB"/>
              <a:t> you are saying: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i="1" lang="en-GB"/>
              <a:t>“If this condition is True then do this. </a:t>
            </a:r>
            <a:r>
              <a:rPr b="1" i="1" lang="en-GB"/>
              <a:t>Else</a:t>
            </a:r>
            <a:r>
              <a:rPr i="1" lang="en-GB"/>
              <a:t>, do this.”</a:t>
            </a:r>
            <a:endParaRPr i="1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499" name="Google Shape;499;p41"/>
          <p:cNvSpPr txBox="1"/>
          <p:nvPr>
            <p:ph type="title"/>
          </p:nvPr>
        </p:nvSpPr>
        <p:spPr>
          <a:xfrm>
            <a:off x="310900" y="313512"/>
            <a:ext cx="8521200" cy="69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Another branch</a:t>
            </a:r>
            <a:endParaRPr/>
          </a:p>
        </p:txBody>
      </p:sp>
      <p:sp>
        <p:nvSpPr>
          <p:cNvPr id="500" name="Google Shape;500;p41"/>
          <p:cNvSpPr txBox="1"/>
          <p:nvPr>
            <p:ph idx="3" type="subTitle"/>
          </p:nvPr>
        </p:nvSpPr>
        <p:spPr>
          <a:xfrm>
            <a:off x="6840000" y="0"/>
            <a:ext cx="1959900" cy="314100"/>
          </a:xfrm>
          <a:prstGeom prst="rect">
            <a:avLst/>
          </a:prstGeom>
        </p:spPr>
        <p:txBody>
          <a:bodyPr anchorCtr="0" anchor="ctr" bIns="91425" lIns="91425" spcFirstLastPara="1" rIns="0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Activity 1</a:t>
            </a:r>
            <a:endParaRPr/>
          </a:p>
        </p:txBody>
      </p:sp>
      <p:sp>
        <p:nvSpPr>
          <p:cNvPr id="501" name="Google Shape;501;p41"/>
          <p:cNvSpPr txBox="1"/>
          <p:nvPr/>
        </p:nvSpPr>
        <p:spPr>
          <a:xfrm>
            <a:off x="4736550" y="1170975"/>
            <a:ext cx="2183100" cy="14007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latin typeface="Roboto Mono"/>
                <a:ea typeface="Roboto Mono"/>
                <a:cs typeface="Roboto Mono"/>
                <a:sym typeface="Roboto Mono"/>
              </a:rPr>
              <a:t>if </a:t>
            </a:r>
            <a:r>
              <a:rPr b="1" lang="en-GB" sz="1600">
                <a:latin typeface="Roboto Mono"/>
                <a:ea typeface="Roboto Mono"/>
                <a:cs typeface="Roboto Mono"/>
                <a:sym typeface="Roboto Mono"/>
              </a:rPr>
              <a:t>this_is_true</a:t>
            </a:r>
            <a:r>
              <a:rPr lang="en-GB" sz="1600">
                <a:latin typeface="Roboto Mono"/>
                <a:ea typeface="Roboto Mono"/>
                <a:cs typeface="Roboto Mono"/>
                <a:sym typeface="Roboto Mono"/>
              </a:rPr>
              <a:t>:</a:t>
            </a:r>
            <a:endParaRPr sz="1600"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latin typeface="Roboto Mono"/>
                <a:ea typeface="Roboto Mono"/>
                <a:cs typeface="Roboto Mono"/>
                <a:sym typeface="Roboto Mono"/>
              </a:rPr>
              <a:t>   do this</a:t>
            </a:r>
            <a:endParaRPr sz="1600"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600">
                <a:latin typeface="Roboto Mono"/>
                <a:ea typeface="Roboto Mono"/>
                <a:cs typeface="Roboto Mono"/>
                <a:sym typeface="Roboto Mono"/>
              </a:rPr>
              <a:t>e</a:t>
            </a:r>
            <a:r>
              <a:rPr b="1" lang="en-GB" sz="1600">
                <a:latin typeface="Roboto Mono"/>
                <a:ea typeface="Roboto Mono"/>
                <a:cs typeface="Roboto Mono"/>
                <a:sym typeface="Roboto Mono"/>
              </a:rPr>
              <a:t>lse:</a:t>
            </a:r>
            <a:endParaRPr b="1" sz="1600"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latin typeface="Roboto Mono"/>
                <a:ea typeface="Roboto Mono"/>
                <a:cs typeface="Roboto Mono"/>
                <a:sym typeface="Roboto Mono"/>
              </a:rPr>
              <a:t>   </a:t>
            </a:r>
            <a:r>
              <a:rPr lang="en-GB" sz="1600">
                <a:latin typeface="Roboto Mono"/>
                <a:ea typeface="Roboto Mono"/>
                <a:cs typeface="Roboto Mono"/>
                <a:sym typeface="Roboto Mono"/>
              </a:rPr>
              <a:t>d</a:t>
            </a:r>
            <a:r>
              <a:rPr lang="en-GB" sz="1600">
                <a:latin typeface="Roboto Mono"/>
                <a:ea typeface="Roboto Mono"/>
                <a:cs typeface="Roboto Mono"/>
                <a:sym typeface="Roboto Mono"/>
              </a:rPr>
              <a:t>o this</a:t>
            </a:r>
            <a:endParaRPr sz="1600">
              <a:latin typeface="Roboto Mono"/>
              <a:ea typeface="Roboto Mono"/>
              <a:cs typeface="Roboto Mono"/>
              <a:sym typeface="Roboto Mono"/>
            </a:endParaRPr>
          </a:p>
        </p:txBody>
      </p:sp>
      <p:grpSp>
        <p:nvGrpSpPr>
          <p:cNvPr id="502" name="Google Shape;502;p41"/>
          <p:cNvGrpSpPr/>
          <p:nvPr/>
        </p:nvGrpSpPr>
        <p:grpSpPr>
          <a:xfrm>
            <a:off x="7394613" y="1134193"/>
            <a:ext cx="844475" cy="1790206"/>
            <a:chOff x="7394613" y="1134193"/>
            <a:chExt cx="844475" cy="1790206"/>
          </a:xfrm>
        </p:grpSpPr>
        <p:cxnSp>
          <p:nvCxnSpPr>
            <p:cNvPr id="503" name="Google Shape;503;p41"/>
            <p:cNvCxnSpPr>
              <a:stCxn id="504" idx="2"/>
              <a:endCxn id="505" idx="6"/>
            </p:cNvCxnSpPr>
            <p:nvPr/>
          </p:nvCxnSpPr>
          <p:spPr>
            <a:xfrm rot="10800000">
              <a:off x="7530978" y="2906400"/>
              <a:ext cx="365400" cy="0"/>
            </a:xfrm>
            <a:prstGeom prst="straightConnector1">
              <a:avLst/>
            </a:prstGeom>
            <a:noFill/>
            <a:ln cap="flat" cmpd="sng" w="9525">
              <a:solidFill>
                <a:schemeClr val="accent6"/>
              </a:solidFill>
              <a:prstDash val="solid"/>
              <a:round/>
              <a:headEnd len="med" w="med" type="none"/>
              <a:tailEnd len="med" w="med" type="stealth"/>
            </a:ln>
          </p:spPr>
        </p:cxnSp>
        <p:sp>
          <p:nvSpPr>
            <p:cNvPr id="505" name="Google Shape;505;p41"/>
            <p:cNvSpPr/>
            <p:nvPr/>
          </p:nvSpPr>
          <p:spPr>
            <a:xfrm>
              <a:off x="7495088" y="2888400"/>
              <a:ext cx="36000" cy="36000"/>
            </a:xfrm>
            <a:prstGeom prst="ellipse">
              <a:avLst/>
            </a:prstGeom>
            <a:noFill/>
            <a:ln cap="flat" cmpd="sng" w="9525">
              <a:solidFill>
                <a:schemeClr val="accent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4" name="Google Shape;504;p41"/>
            <p:cNvSpPr/>
            <p:nvPr/>
          </p:nvSpPr>
          <p:spPr>
            <a:xfrm>
              <a:off x="7896378" y="2904600"/>
              <a:ext cx="3600" cy="3600"/>
            </a:xfrm>
            <a:prstGeom prst="ellipse">
              <a:avLst/>
            </a:prstGeom>
            <a:solidFill>
              <a:srgbClr val="5B5BA5"/>
            </a:solidFill>
            <a:ln cap="flat" cmpd="sng" w="9525">
              <a:solidFill>
                <a:srgbClr val="5B5B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506" name="Google Shape;506;p41"/>
            <p:cNvCxnSpPr>
              <a:stCxn id="507" idx="2"/>
              <a:endCxn id="504" idx="0"/>
            </p:cNvCxnSpPr>
            <p:nvPr/>
          </p:nvCxnSpPr>
          <p:spPr>
            <a:xfrm>
              <a:off x="7898178" y="2714934"/>
              <a:ext cx="0" cy="189600"/>
            </a:xfrm>
            <a:prstGeom prst="straightConnector1">
              <a:avLst/>
            </a:prstGeom>
            <a:noFill/>
            <a:ln cap="flat" cmpd="sng" w="9525">
              <a:solidFill>
                <a:schemeClr val="accent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08" name="Google Shape;508;p41"/>
            <p:cNvCxnSpPr>
              <a:stCxn id="509" idx="4"/>
              <a:endCxn id="510" idx="0"/>
            </p:cNvCxnSpPr>
            <p:nvPr/>
          </p:nvCxnSpPr>
          <p:spPr>
            <a:xfrm flipH="1" rot="-5400000">
              <a:off x="7471238" y="1212043"/>
              <a:ext cx="84300" cy="600"/>
            </a:xfrm>
            <a:prstGeom prst="curvedConnector3">
              <a:avLst>
                <a:gd fmla="val 49951" name="adj1"/>
              </a:avLst>
            </a:prstGeom>
            <a:noFill/>
            <a:ln cap="flat" cmpd="sng" w="9525">
              <a:solidFill>
                <a:schemeClr val="accent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509" name="Google Shape;509;p41"/>
            <p:cNvSpPr/>
            <p:nvPr/>
          </p:nvSpPr>
          <p:spPr>
            <a:xfrm>
              <a:off x="7495088" y="1134193"/>
              <a:ext cx="36000" cy="36000"/>
            </a:xfrm>
            <a:prstGeom prst="ellipse">
              <a:avLst/>
            </a:prstGeom>
            <a:noFill/>
            <a:ln cap="flat" cmpd="sng" w="9525">
              <a:solidFill>
                <a:schemeClr val="accent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511" name="Google Shape;511;p41"/>
            <p:cNvCxnSpPr>
              <a:stCxn id="512" idx="2"/>
              <a:endCxn id="513" idx="2"/>
            </p:cNvCxnSpPr>
            <p:nvPr/>
          </p:nvCxnSpPr>
          <p:spPr>
            <a:xfrm flipH="1" rot="-5400000">
              <a:off x="7993728" y="1781184"/>
              <a:ext cx="146100" cy="337200"/>
            </a:xfrm>
            <a:prstGeom prst="bentConnector2">
              <a:avLst/>
            </a:prstGeom>
            <a:noFill/>
            <a:ln cap="flat" cmpd="sng" w="9525">
              <a:solidFill>
                <a:schemeClr val="accent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514" name="Google Shape;514;p41"/>
            <p:cNvSpPr/>
            <p:nvPr/>
          </p:nvSpPr>
          <p:spPr>
            <a:xfrm>
              <a:off x="7779688" y="1626834"/>
              <a:ext cx="237000" cy="249900"/>
            </a:xfrm>
            <a:prstGeom prst="rect">
              <a:avLst/>
            </a:prstGeom>
            <a:noFill/>
            <a:ln cap="flat" cmpd="sng" w="9525">
              <a:solidFill>
                <a:schemeClr val="accent6"/>
              </a:solidFill>
              <a:prstDash val="dot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0" name="Google Shape;510;p41"/>
            <p:cNvSpPr/>
            <p:nvPr/>
          </p:nvSpPr>
          <p:spPr>
            <a:xfrm>
              <a:off x="7394613" y="1254410"/>
              <a:ext cx="236950" cy="181225"/>
            </a:xfrm>
            <a:prstGeom prst="flowChartDecision">
              <a:avLst/>
            </a:prstGeom>
            <a:noFill/>
            <a:ln cap="flat" cmpd="sng" w="9525">
              <a:solidFill>
                <a:schemeClr val="accent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5" name="Google Shape;515;p41"/>
            <p:cNvSpPr/>
            <p:nvPr/>
          </p:nvSpPr>
          <p:spPr>
            <a:xfrm>
              <a:off x="7779678" y="1626834"/>
              <a:ext cx="237000" cy="97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516" name="Google Shape;516;p41"/>
            <p:cNvCxnSpPr>
              <a:stCxn id="510" idx="2"/>
              <a:endCxn id="517" idx="0"/>
            </p:cNvCxnSpPr>
            <p:nvPr/>
          </p:nvCxnSpPr>
          <p:spPr>
            <a:xfrm flipH="1" rot="-5400000">
              <a:off x="7155938" y="1792785"/>
              <a:ext cx="714900" cy="600"/>
            </a:xfrm>
            <a:prstGeom prst="curvedConnector3">
              <a:avLst>
                <a:gd fmla="val 49999" name="adj1"/>
              </a:avLst>
            </a:prstGeom>
            <a:noFill/>
            <a:ln cap="flat" cmpd="sng" w="9525">
              <a:solidFill>
                <a:schemeClr val="accent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512" name="Google Shape;512;p41"/>
            <p:cNvSpPr/>
            <p:nvPr/>
          </p:nvSpPr>
          <p:spPr>
            <a:xfrm>
              <a:off x="7779678" y="1779234"/>
              <a:ext cx="237000" cy="97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518" name="Google Shape;518;p41"/>
            <p:cNvCxnSpPr>
              <a:stCxn id="510" idx="3"/>
              <a:endCxn id="515" idx="0"/>
            </p:cNvCxnSpPr>
            <p:nvPr/>
          </p:nvCxnSpPr>
          <p:spPr>
            <a:xfrm>
              <a:off x="7631563" y="1345023"/>
              <a:ext cx="266700" cy="281700"/>
            </a:xfrm>
            <a:prstGeom prst="bentConnector2">
              <a:avLst/>
            </a:prstGeom>
            <a:noFill/>
            <a:ln cap="flat" cmpd="sng" w="9525">
              <a:solidFill>
                <a:schemeClr val="accent6"/>
              </a:solidFill>
              <a:prstDash val="solid"/>
              <a:round/>
              <a:headEnd len="med" w="med" type="none"/>
              <a:tailEnd len="med" w="med" type="stealth"/>
            </a:ln>
          </p:spPr>
        </p:cxnSp>
        <p:sp>
          <p:nvSpPr>
            <p:cNvPr id="513" name="Google Shape;513;p41"/>
            <p:cNvSpPr/>
            <p:nvPr/>
          </p:nvSpPr>
          <p:spPr>
            <a:xfrm>
              <a:off x="8235488" y="2021167"/>
              <a:ext cx="3600" cy="3600"/>
            </a:xfrm>
            <a:prstGeom prst="ellipse">
              <a:avLst/>
            </a:prstGeom>
            <a:solidFill>
              <a:srgbClr val="5B5BA5"/>
            </a:solidFill>
            <a:ln cap="flat" cmpd="sng" w="9525">
              <a:solidFill>
                <a:srgbClr val="5B5B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9" name="Google Shape;519;p41"/>
            <p:cNvSpPr/>
            <p:nvPr/>
          </p:nvSpPr>
          <p:spPr>
            <a:xfrm>
              <a:off x="7779688" y="2465034"/>
              <a:ext cx="237000" cy="249900"/>
            </a:xfrm>
            <a:prstGeom prst="rect">
              <a:avLst/>
            </a:prstGeom>
            <a:noFill/>
            <a:ln cap="flat" cmpd="sng" w="9525">
              <a:solidFill>
                <a:schemeClr val="accent6"/>
              </a:solidFill>
              <a:prstDash val="dot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0" name="Google Shape;520;p41"/>
            <p:cNvSpPr/>
            <p:nvPr/>
          </p:nvSpPr>
          <p:spPr>
            <a:xfrm>
              <a:off x="7779678" y="2465034"/>
              <a:ext cx="237000" cy="97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7" name="Google Shape;507;p41"/>
            <p:cNvSpPr/>
            <p:nvPr/>
          </p:nvSpPr>
          <p:spPr>
            <a:xfrm>
              <a:off x="7779678" y="2617434"/>
              <a:ext cx="237000" cy="97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521" name="Google Shape;521;p41"/>
            <p:cNvCxnSpPr>
              <a:stCxn id="517" idx="6"/>
              <a:endCxn id="520" idx="0"/>
            </p:cNvCxnSpPr>
            <p:nvPr/>
          </p:nvCxnSpPr>
          <p:spPr>
            <a:xfrm>
              <a:off x="7514888" y="2152325"/>
              <a:ext cx="383400" cy="312600"/>
            </a:xfrm>
            <a:prstGeom prst="bentConnector2">
              <a:avLst/>
            </a:prstGeom>
            <a:noFill/>
            <a:ln cap="flat" cmpd="sng" w="9525">
              <a:solidFill>
                <a:schemeClr val="accent6"/>
              </a:solidFill>
              <a:prstDash val="solid"/>
              <a:round/>
              <a:headEnd len="med" w="med" type="none"/>
              <a:tailEnd len="med" w="med" type="stealth"/>
            </a:ln>
          </p:spPr>
        </p:cxnSp>
        <p:cxnSp>
          <p:nvCxnSpPr>
            <p:cNvPr id="522" name="Google Shape;522;p41"/>
            <p:cNvCxnSpPr>
              <a:stCxn id="513" idx="4"/>
              <a:endCxn id="504" idx="6"/>
            </p:cNvCxnSpPr>
            <p:nvPr/>
          </p:nvCxnSpPr>
          <p:spPr>
            <a:xfrm rot="5400000">
              <a:off x="7627838" y="2297017"/>
              <a:ext cx="881700" cy="337200"/>
            </a:xfrm>
            <a:prstGeom prst="bentConnector2">
              <a:avLst/>
            </a:prstGeom>
            <a:noFill/>
            <a:ln cap="flat" cmpd="sng" w="9525">
              <a:solidFill>
                <a:schemeClr val="accent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517" name="Google Shape;517;p41"/>
            <p:cNvSpPr/>
            <p:nvPr/>
          </p:nvSpPr>
          <p:spPr>
            <a:xfrm>
              <a:off x="7511288" y="2150525"/>
              <a:ext cx="3600" cy="3600"/>
            </a:xfrm>
            <a:prstGeom prst="ellipse">
              <a:avLst/>
            </a:prstGeom>
            <a:solidFill>
              <a:srgbClr val="5B5BA5"/>
            </a:solidFill>
            <a:ln cap="flat" cmpd="sng" w="9525">
              <a:solidFill>
                <a:srgbClr val="5B5B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1"/>
        </a:solidFill>
      </p:bgPr>
    </p:bg>
    <p:spTree>
      <p:nvGrpSpPr>
        <p:cNvPr id="526" name="Shape 5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" name="Google Shape;527;p42"/>
          <p:cNvSpPr txBox="1"/>
          <p:nvPr>
            <p:ph idx="3" type="subTitle"/>
          </p:nvPr>
        </p:nvSpPr>
        <p:spPr>
          <a:xfrm>
            <a:off x="6840000" y="0"/>
            <a:ext cx="1960800" cy="314100"/>
          </a:xfrm>
          <a:prstGeom prst="rect">
            <a:avLst/>
          </a:prstGeom>
        </p:spPr>
        <p:txBody>
          <a:bodyPr anchorCtr="0" anchor="ctr" bIns="91425" lIns="91425" spcFirstLastPara="1" rIns="0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Activity 1</a:t>
            </a:r>
            <a:endParaRPr/>
          </a:p>
        </p:txBody>
      </p:sp>
      <p:sp>
        <p:nvSpPr>
          <p:cNvPr id="528" name="Google Shape;528;p42"/>
          <p:cNvSpPr txBox="1"/>
          <p:nvPr/>
        </p:nvSpPr>
        <p:spPr>
          <a:xfrm>
            <a:off x="310900" y="310900"/>
            <a:ext cx="8522100" cy="70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4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An example of using else</a:t>
            </a:r>
            <a:endParaRPr sz="2400"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529" name="Google Shape;529;p42"/>
          <p:cNvSpPr txBox="1"/>
          <p:nvPr/>
        </p:nvSpPr>
        <p:spPr>
          <a:xfrm>
            <a:off x="310900" y="1289300"/>
            <a:ext cx="4425600" cy="189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print("What’s your name?")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user = input()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if user == "Elizabeth":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  print("Good morning Your Majesty")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else: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  print("Hello", user)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530" name="Google Shape;530;p42"/>
          <p:cNvSpPr txBox="1"/>
          <p:nvPr/>
        </p:nvSpPr>
        <p:spPr>
          <a:xfrm>
            <a:off x="4736500" y="1350500"/>
            <a:ext cx="4086300" cy="649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54000" wrap="square" tIns="91425">
            <a:noAutofit/>
          </a:bodyPr>
          <a:lstStyle/>
          <a:p>
            <a:pPr indent="0" lvl="0" marL="0" rtl="0" algn="l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accent6"/>
                </a:solidFill>
                <a:latin typeface="Quicksand"/>
                <a:ea typeface="Quicksand"/>
                <a:cs typeface="Quicksand"/>
                <a:sym typeface="Quicksand"/>
              </a:rPr>
              <a:t>The condition will check if the value of </a:t>
            </a:r>
            <a:r>
              <a:rPr lang="en-GB">
                <a:solidFill>
                  <a:schemeClr val="accent6"/>
                </a:solidFill>
                <a:latin typeface="Roboto Mono"/>
                <a:ea typeface="Roboto Mono"/>
                <a:cs typeface="Roboto Mono"/>
                <a:sym typeface="Roboto Mono"/>
              </a:rPr>
              <a:t>user</a:t>
            </a:r>
            <a:r>
              <a:rPr lang="en-GB">
                <a:solidFill>
                  <a:schemeClr val="accent6"/>
                </a:solidFill>
                <a:latin typeface="Quicksand"/>
                <a:ea typeface="Quicksand"/>
                <a:cs typeface="Quicksand"/>
                <a:sym typeface="Quicksand"/>
              </a:rPr>
              <a:t> is equal to the string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 </a:t>
            </a:r>
            <a:r>
              <a:rPr lang="en-GB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"</a:t>
            </a:r>
            <a:r>
              <a:rPr lang="en-GB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Elizabeth</a:t>
            </a:r>
            <a:r>
              <a:rPr lang="en-GB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"</a:t>
            </a:r>
            <a:r>
              <a:rPr lang="en-GB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.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 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531" name="Google Shape;531;p42"/>
          <p:cNvSpPr txBox="1"/>
          <p:nvPr/>
        </p:nvSpPr>
        <p:spPr>
          <a:xfrm>
            <a:off x="4736500" y="2569700"/>
            <a:ext cx="4086300" cy="649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54000" wrap="square" tIns="91425">
            <a:noAutofit/>
          </a:bodyPr>
          <a:lstStyle/>
          <a:p>
            <a:pPr indent="0" lvl="0" marL="0" rtl="0" algn="l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accent6"/>
                </a:solidFill>
                <a:latin typeface="Quicksand"/>
                <a:ea typeface="Quicksand"/>
                <a:cs typeface="Quicksand"/>
                <a:sym typeface="Quicksand"/>
              </a:rPr>
              <a:t>This is the </a:t>
            </a:r>
            <a:r>
              <a:rPr lang="en-GB">
                <a:solidFill>
                  <a:schemeClr val="accent6"/>
                </a:solidFill>
                <a:latin typeface="Roboto Mono"/>
                <a:ea typeface="Roboto Mono"/>
                <a:cs typeface="Roboto Mono"/>
                <a:sym typeface="Roboto Mono"/>
              </a:rPr>
              <a:t>if</a:t>
            </a:r>
            <a:r>
              <a:rPr lang="en-GB">
                <a:solidFill>
                  <a:schemeClr val="accent6"/>
                </a:solidFill>
                <a:latin typeface="Quicksand"/>
                <a:ea typeface="Quicksand"/>
                <a:cs typeface="Quicksand"/>
                <a:sym typeface="Quicksand"/>
              </a:rPr>
              <a:t>-block, i.e. the code that will be executed if the condition is </a:t>
            </a:r>
            <a:r>
              <a:rPr lang="en-GB">
                <a:solidFill>
                  <a:schemeClr val="accent6"/>
                </a:solidFill>
                <a:latin typeface="Roboto Mono"/>
                <a:ea typeface="Roboto Mono"/>
                <a:cs typeface="Roboto Mono"/>
                <a:sym typeface="Roboto Mono"/>
              </a:rPr>
              <a:t>True</a:t>
            </a:r>
            <a:r>
              <a:rPr lang="en-GB">
                <a:solidFill>
                  <a:schemeClr val="accent6"/>
                </a:solidFill>
                <a:latin typeface="Quicksand"/>
                <a:ea typeface="Quicksand"/>
                <a:cs typeface="Quicksand"/>
                <a:sym typeface="Quicksand"/>
              </a:rPr>
              <a:t>. </a:t>
            </a:r>
            <a:endParaRPr>
              <a:solidFill>
                <a:schemeClr val="accent6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532" name="Google Shape;532;p42"/>
          <p:cNvSpPr txBox="1"/>
          <p:nvPr/>
        </p:nvSpPr>
        <p:spPr>
          <a:xfrm>
            <a:off x="4736500" y="1960100"/>
            <a:ext cx="4086300" cy="649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54000" wrap="square" tIns="91425">
            <a:noAutofit/>
          </a:bodyPr>
          <a:lstStyle/>
          <a:p>
            <a:pPr indent="0" lvl="0" marL="0" rtl="0" algn="l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accent6"/>
                </a:solidFill>
                <a:latin typeface="Quicksand"/>
                <a:ea typeface="Quicksand"/>
                <a:cs typeface="Quicksand"/>
                <a:sym typeface="Quicksand"/>
              </a:rPr>
              <a:t>The expression </a:t>
            </a:r>
            <a:r>
              <a:rPr lang="en-GB">
                <a:solidFill>
                  <a:schemeClr val="accent6"/>
                </a:solidFill>
                <a:latin typeface="Roboto Mono"/>
                <a:ea typeface="Roboto Mono"/>
                <a:cs typeface="Roboto Mono"/>
                <a:sym typeface="Roboto Mono"/>
              </a:rPr>
              <a:t>user </a:t>
            </a:r>
            <a:r>
              <a:rPr lang="en-GB">
                <a:solidFill>
                  <a:schemeClr val="accent6"/>
                </a:solidFill>
                <a:latin typeface="Roboto Mono"/>
                <a:ea typeface="Roboto Mono"/>
                <a:cs typeface="Roboto Mono"/>
                <a:sym typeface="Roboto Mono"/>
              </a:rPr>
              <a:t>==</a:t>
            </a:r>
            <a:r>
              <a:rPr lang="en-GB">
                <a:solidFill>
                  <a:srgbClr val="5B5BA5"/>
                </a:solidFill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lang="en-GB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"Elizabeth"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 </a:t>
            </a:r>
            <a:r>
              <a:rPr lang="en-GB">
                <a:solidFill>
                  <a:schemeClr val="accent6"/>
                </a:solidFill>
                <a:latin typeface="Quicksand"/>
                <a:ea typeface="Quicksand"/>
                <a:cs typeface="Quicksand"/>
                <a:sym typeface="Quicksand"/>
              </a:rPr>
              <a:t>will evaluate to either </a:t>
            </a:r>
            <a:r>
              <a:rPr lang="en-GB">
                <a:solidFill>
                  <a:schemeClr val="accent6"/>
                </a:solidFill>
                <a:latin typeface="Roboto Mono"/>
                <a:ea typeface="Roboto Mono"/>
                <a:cs typeface="Roboto Mono"/>
                <a:sym typeface="Roboto Mono"/>
              </a:rPr>
              <a:t>True</a:t>
            </a:r>
            <a:r>
              <a:rPr lang="en-GB">
                <a:solidFill>
                  <a:schemeClr val="accent6"/>
                </a:solidFill>
                <a:latin typeface="Quicksand"/>
                <a:ea typeface="Quicksand"/>
                <a:cs typeface="Quicksand"/>
                <a:sym typeface="Quicksand"/>
              </a:rPr>
              <a:t> or </a:t>
            </a:r>
            <a:r>
              <a:rPr lang="en-GB">
                <a:solidFill>
                  <a:schemeClr val="accent6"/>
                </a:solidFill>
                <a:latin typeface="Roboto Mono"/>
                <a:ea typeface="Roboto Mono"/>
                <a:cs typeface="Roboto Mono"/>
                <a:sym typeface="Roboto Mono"/>
              </a:rPr>
              <a:t>False</a:t>
            </a:r>
            <a:r>
              <a:rPr lang="en-GB">
                <a:solidFill>
                  <a:schemeClr val="accent6"/>
                </a:solidFill>
                <a:latin typeface="Quicksand"/>
                <a:ea typeface="Quicksand"/>
                <a:cs typeface="Quicksand"/>
                <a:sym typeface="Quicksand"/>
              </a:rPr>
              <a:t>.</a:t>
            </a:r>
            <a:endParaRPr>
              <a:solidFill>
                <a:schemeClr val="accent6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533" name="Google Shape;533;p42"/>
          <p:cNvSpPr txBox="1"/>
          <p:nvPr/>
        </p:nvSpPr>
        <p:spPr>
          <a:xfrm>
            <a:off x="4736500" y="3179300"/>
            <a:ext cx="4086300" cy="649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54000" wrap="square" tIns="91425">
            <a:noAutofit/>
          </a:bodyPr>
          <a:lstStyle/>
          <a:p>
            <a:pPr indent="0" lvl="0" marL="0" rtl="0" algn="l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accent6"/>
                </a:solidFill>
                <a:latin typeface="Quicksand"/>
                <a:ea typeface="Quicksand"/>
                <a:cs typeface="Quicksand"/>
                <a:sym typeface="Quicksand"/>
              </a:rPr>
              <a:t>This is the </a:t>
            </a:r>
            <a:r>
              <a:rPr lang="en-GB">
                <a:solidFill>
                  <a:schemeClr val="accent6"/>
                </a:solidFill>
                <a:latin typeface="Roboto Mono"/>
                <a:ea typeface="Roboto Mono"/>
                <a:cs typeface="Roboto Mono"/>
                <a:sym typeface="Roboto Mono"/>
              </a:rPr>
              <a:t>else</a:t>
            </a:r>
            <a:r>
              <a:rPr lang="en-GB">
                <a:solidFill>
                  <a:schemeClr val="accent6"/>
                </a:solidFill>
                <a:latin typeface="Quicksand"/>
                <a:ea typeface="Quicksand"/>
                <a:cs typeface="Quicksand"/>
                <a:sym typeface="Quicksand"/>
              </a:rPr>
              <a:t>-block, i.e. the code that will be executed if the condition is </a:t>
            </a:r>
            <a:r>
              <a:rPr lang="en-GB">
                <a:solidFill>
                  <a:schemeClr val="accent6"/>
                </a:solidFill>
                <a:latin typeface="Roboto Mono"/>
                <a:ea typeface="Roboto Mono"/>
                <a:cs typeface="Roboto Mono"/>
                <a:sym typeface="Roboto Mono"/>
              </a:rPr>
              <a:t>False</a:t>
            </a:r>
            <a:r>
              <a:rPr lang="en-GB">
                <a:solidFill>
                  <a:schemeClr val="accent6"/>
                </a:solidFill>
                <a:latin typeface="Quicksand"/>
                <a:ea typeface="Quicksand"/>
                <a:cs typeface="Quicksand"/>
                <a:sym typeface="Quicksand"/>
              </a:rPr>
              <a:t>. </a:t>
            </a:r>
            <a:endParaRPr>
              <a:solidFill>
                <a:schemeClr val="accent6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534" name="Google Shape;534;p42"/>
          <p:cNvSpPr txBox="1"/>
          <p:nvPr/>
        </p:nvSpPr>
        <p:spPr>
          <a:xfrm>
            <a:off x="4736500" y="3788900"/>
            <a:ext cx="4086300" cy="649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54000" wrap="square" tIns="91425">
            <a:noAutofit/>
          </a:bodyPr>
          <a:lstStyle/>
          <a:p>
            <a:pPr indent="0" lvl="0" marL="0" rtl="0" algn="l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accent6"/>
                </a:solidFill>
                <a:latin typeface="Quicksand"/>
                <a:ea typeface="Quicksand"/>
                <a:cs typeface="Quicksand"/>
                <a:sym typeface="Quicksand"/>
              </a:rPr>
              <a:t>Only </a:t>
            </a:r>
            <a:r>
              <a:rPr b="1" lang="en-GB">
                <a:solidFill>
                  <a:schemeClr val="accent6"/>
                </a:solidFill>
                <a:latin typeface="Quicksand"/>
                <a:ea typeface="Quicksand"/>
                <a:cs typeface="Quicksand"/>
                <a:sym typeface="Quicksand"/>
              </a:rPr>
              <a:t>one </a:t>
            </a:r>
            <a:r>
              <a:rPr lang="en-GB">
                <a:solidFill>
                  <a:schemeClr val="accent6"/>
                </a:solidFill>
                <a:latin typeface="Quicksand"/>
                <a:ea typeface="Quicksand"/>
                <a:cs typeface="Quicksand"/>
                <a:sym typeface="Quicksand"/>
              </a:rPr>
              <a:t>of these blocks will be executed, depending on the value of the condition. </a:t>
            </a:r>
            <a:endParaRPr>
              <a:solidFill>
                <a:schemeClr val="accent6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535" name="Google Shape;535;p42"/>
          <p:cNvSpPr/>
          <p:nvPr/>
        </p:nvSpPr>
        <p:spPr>
          <a:xfrm>
            <a:off x="674776" y="1980718"/>
            <a:ext cx="2081400" cy="271500"/>
          </a:xfrm>
          <a:prstGeom prst="rect">
            <a:avLst/>
          </a:prstGeom>
          <a:solidFill>
            <a:srgbClr val="5B5BA5">
              <a:alpha val="25099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6" name="Google Shape;536;p42"/>
          <p:cNvSpPr/>
          <p:nvPr/>
        </p:nvSpPr>
        <p:spPr>
          <a:xfrm>
            <a:off x="529550" y="2241458"/>
            <a:ext cx="3774900" cy="271500"/>
          </a:xfrm>
          <a:prstGeom prst="rect">
            <a:avLst/>
          </a:prstGeom>
          <a:solidFill>
            <a:srgbClr val="5B5BA5">
              <a:alpha val="25099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7" name="Google Shape;537;p42"/>
          <p:cNvSpPr/>
          <p:nvPr/>
        </p:nvSpPr>
        <p:spPr>
          <a:xfrm>
            <a:off x="529550" y="2720360"/>
            <a:ext cx="3774900" cy="271500"/>
          </a:xfrm>
          <a:prstGeom prst="rect">
            <a:avLst/>
          </a:prstGeom>
          <a:solidFill>
            <a:srgbClr val="5B5BA5">
              <a:alpha val="25099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1"/>
        </a:solidFill>
      </p:bgPr>
    </p:bg>
    <p:spTree>
      <p:nvGrpSpPr>
        <p:cNvPr id="541" name="Shape 5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" name="Google Shape;542;p43"/>
          <p:cNvSpPr txBox="1"/>
          <p:nvPr>
            <p:ph idx="1" type="body"/>
          </p:nvPr>
        </p:nvSpPr>
        <p:spPr>
          <a:xfrm>
            <a:off x="310900" y="1017724"/>
            <a:ext cx="4096500" cy="365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You</a:t>
            </a:r>
            <a:r>
              <a:rPr lang="en-GB"/>
              <a:t> can provide further </a:t>
            </a:r>
            <a:r>
              <a:rPr b="1" lang="en-GB"/>
              <a:t>branches</a:t>
            </a:r>
            <a:r>
              <a:rPr lang="en-GB"/>
              <a:t> by using </a:t>
            </a: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elif</a:t>
            </a:r>
            <a:r>
              <a:rPr lang="en-GB"/>
              <a:t>.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When you use </a:t>
            </a: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if-elif-else</a:t>
            </a:r>
            <a:r>
              <a:rPr lang="en-GB"/>
              <a:t> you are saying: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i="1" lang="en-GB"/>
              <a:t>“If this condition is True then do this. Else if this condition is True then do this. Else, do this.”</a:t>
            </a:r>
            <a:endParaRPr i="1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543" name="Google Shape;543;p43"/>
          <p:cNvSpPr txBox="1"/>
          <p:nvPr>
            <p:ph type="title"/>
          </p:nvPr>
        </p:nvSpPr>
        <p:spPr>
          <a:xfrm>
            <a:off x="310900" y="313512"/>
            <a:ext cx="8521200" cy="69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More branches!</a:t>
            </a:r>
            <a:endParaRPr/>
          </a:p>
        </p:txBody>
      </p:sp>
      <p:sp>
        <p:nvSpPr>
          <p:cNvPr id="544" name="Google Shape;544;p43"/>
          <p:cNvSpPr txBox="1"/>
          <p:nvPr>
            <p:ph idx="3" type="subTitle"/>
          </p:nvPr>
        </p:nvSpPr>
        <p:spPr>
          <a:xfrm>
            <a:off x="6840000" y="0"/>
            <a:ext cx="1959900" cy="314100"/>
          </a:xfrm>
          <a:prstGeom prst="rect">
            <a:avLst/>
          </a:prstGeom>
        </p:spPr>
        <p:txBody>
          <a:bodyPr anchorCtr="0" anchor="ctr" bIns="91425" lIns="91425" spcFirstLastPara="1" rIns="0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Activity 1</a:t>
            </a:r>
            <a:endParaRPr/>
          </a:p>
        </p:txBody>
      </p:sp>
      <p:sp>
        <p:nvSpPr>
          <p:cNvPr id="545" name="Google Shape;545;p43"/>
          <p:cNvSpPr txBox="1"/>
          <p:nvPr/>
        </p:nvSpPr>
        <p:spPr>
          <a:xfrm>
            <a:off x="4736550" y="1170975"/>
            <a:ext cx="2430300" cy="23028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latin typeface="Roboto Mono"/>
                <a:ea typeface="Roboto Mono"/>
                <a:cs typeface="Roboto Mono"/>
                <a:sym typeface="Roboto Mono"/>
              </a:rPr>
              <a:t>if </a:t>
            </a:r>
            <a:r>
              <a:rPr lang="en-GB" sz="1600">
                <a:latin typeface="Roboto Mono"/>
                <a:ea typeface="Roboto Mono"/>
                <a:cs typeface="Roboto Mono"/>
                <a:sym typeface="Roboto Mono"/>
              </a:rPr>
              <a:t>this_is_true</a:t>
            </a:r>
            <a:r>
              <a:rPr lang="en-GB" sz="1600">
                <a:latin typeface="Roboto Mono"/>
                <a:ea typeface="Roboto Mono"/>
                <a:cs typeface="Roboto Mono"/>
                <a:sym typeface="Roboto Mono"/>
              </a:rPr>
              <a:t>:</a:t>
            </a:r>
            <a:endParaRPr sz="1600"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latin typeface="Roboto Mono"/>
                <a:ea typeface="Roboto Mono"/>
                <a:cs typeface="Roboto Mono"/>
                <a:sym typeface="Roboto Mono"/>
              </a:rPr>
              <a:t>   do this</a:t>
            </a:r>
            <a:endParaRPr sz="1600"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600">
                <a:latin typeface="Roboto Mono"/>
                <a:ea typeface="Roboto Mono"/>
                <a:cs typeface="Roboto Mono"/>
                <a:sym typeface="Roboto Mono"/>
              </a:rPr>
              <a:t>e</a:t>
            </a:r>
            <a:r>
              <a:rPr b="1" lang="en-GB" sz="1600">
                <a:latin typeface="Roboto Mono"/>
                <a:ea typeface="Roboto Mono"/>
                <a:cs typeface="Roboto Mono"/>
                <a:sym typeface="Roboto Mono"/>
              </a:rPr>
              <a:t>lif this_is_true</a:t>
            </a:r>
            <a:r>
              <a:rPr lang="en-GB" sz="1600">
                <a:latin typeface="Roboto Mono"/>
                <a:ea typeface="Roboto Mono"/>
                <a:cs typeface="Roboto Mono"/>
                <a:sym typeface="Roboto Mono"/>
              </a:rPr>
              <a:t>:</a:t>
            </a:r>
            <a:endParaRPr sz="1600"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latin typeface="Roboto Mono"/>
                <a:ea typeface="Roboto Mono"/>
                <a:cs typeface="Roboto Mono"/>
                <a:sym typeface="Roboto Mono"/>
              </a:rPr>
              <a:t>   </a:t>
            </a:r>
            <a:r>
              <a:rPr lang="en-GB" sz="1600">
                <a:latin typeface="Roboto Mono"/>
                <a:ea typeface="Roboto Mono"/>
                <a:cs typeface="Roboto Mono"/>
                <a:sym typeface="Roboto Mono"/>
              </a:rPr>
              <a:t>d</a:t>
            </a:r>
            <a:r>
              <a:rPr lang="en-GB" sz="1600">
                <a:latin typeface="Roboto Mono"/>
                <a:ea typeface="Roboto Mono"/>
                <a:cs typeface="Roboto Mono"/>
                <a:sym typeface="Roboto Mono"/>
              </a:rPr>
              <a:t>o this</a:t>
            </a:r>
            <a:endParaRPr sz="1600"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latin typeface="Roboto Mono"/>
                <a:ea typeface="Roboto Mono"/>
                <a:cs typeface="Roboto Mono"/>
                <a:sym typeface="Roboto Mono"/>
              </a:rPr>
              <a:t>else:</a:t>
            </a:r>
            <a:endParaRPr sz="1600"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latin typeface="Roboto Mono"/>
                <a:ea typeface="Roboto Mono"/>
                <a:cs typeface="Roboto Mono"/>
                <a:sym typeface="Roboto Mono"/>
              </a:rPr>
              <a:t>   do this</a:t>
            </a:r>
            <a:endParaRPr sz="1600">
              <a:latin typeface="Roboto Mono"/>
              <a:ea typeface="Roboto Mono"/>
              <a:cs typeface="Roboto Mono"/>
              <a:sym typeface="Roboto Mono"/>
            </a:endParaRPr>
          </a:p>
        </p:txBody>
      </p:sp>
      <p:grpSp>
        <p:nvGrpSpPr>
          <p:cNvPr id="546" name="Google Shape;546;p43"/>
          <p:cNvGrpSpPr/>
          <p:nvPr/>
        </p:nvGrpSpPr>
        <p:grpSpPr>
          <a:xfrm>
            <a:off x="7394613" y="1134193"/>
            <a:ext cx="844475" cy="2704606"/>
            <a:chOff x="7394613" y="1134193"/>
            <a:chExt cx="844475" cy="2704606"/>
          </a:xfrm>
        </p:grpSpPr>
        <p:cxnSp>
          <p:nvCxnSpPr>
            <p:cNvPr id="547" name="Google Shape;547;p43"/>
            <p:cNvCxnSpPr>
              <a:stCxn id="548" idx="2"/>
              <a:endCxn id="549" idx="6"/>
            </p:cNvCxnSpPr>
            <p:nvPr/>
          </p:nvCxnSpPr>
          <p:spPr>
            <a:xfrm rot="10800000">
              <a:off x="7530978" y="3820800"/>
              <a:ext cx="365400" cy="0"/>
            </a:xfrm>
            <a:prstGeom prst="straightConnector1">
              <a:avLst/>
            </a:prstGeom>
            <a:noFill/>
            <a:ln cap="flat" cmpd="sng" w="9525">
              <a:solidFill>
                <a:schemeClr val="accent6"/>
              </a:solidFill>
              <a:prstDash val="solid"/>
              <a:round/>
              <a:headEnd len="med" w="med" type="none"/>
              <a:tailEnd len="med" w="med" type="stealth"/>
            </a:ln>
          </p:spPr>
        </p:cxnSp>
        <p:sp>
          <p:nvSpPr>
            <p:cNvPr id="549" name="Google Shape;549;p43"/>
            <p:cNvSpPr/>
            <p:nvPr/>
          </p:nvSpPr>
          <p:spPr>
            <a:xfrm>
              <a:off x="7495088" y="3802800"/>
              <a:ext cx="36000" cy="36000"/>
            </a:xfrm>
            <a:prstGeom prst="ellipse">
              <a:avLst/>
            </a:prstGeom>
            <a:noFill/>
            <a:ln cap="flat" cmpd="sng" w="9525">
              <a:solidFill>
                <a:schemeClr val="accent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8" name="Google Shape;548;p43"/>
            <p:cNvSpPr/>
            <p:nvPr/>
          </p:nvSpPr>
          <p:spPr>
            <a:xfrm>
              <a:off x="7896378" y="3819000"/>
              <a:ext cx="3600" cy="3600"/>
            </a:xfrm>
            <a:prstGeom prst="ellipse">
              <a:avLst/>
            </a:prstGeom>
            <a:solidFill>
              <a:srgbClr val="5B5BA5"/>
            </a:solidFill>
            <a:ln cap="flat" cmpd="sng" w="9525">
              <a:solidFill>
                <a:schemeClr val="accent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550" name="Google Shape;550;p43"/>
            <p:cNvCxnSpPr>
              <a:stCxn id="551" idx="2"/>
              <a:endCxn id="548" idx="0"/>
            </p:cNvCxnSpPr>
            <p:nvPr/>
          </p:nvCxnSpPr>
          <p:spPr>
            <a:xfrm>
              <a:off x="7898178" y="3629334"/>
              <a:ext cx="0" cy="189600"/>
            </a:xfrm>
            <a:prstGeom prst="straightConnector1">
              <a:avLst/>
            </a:prstGeom>
            <a:noFill/>
            <a:ln cap="flat" cmpd="sng" w="9525">
              <a:solidFill>
                <a:schemeClr val="accent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52" name="Google Shape;552;p43"/>
            <p:cNvCxnSpPr>
              <a:stCxn id="553" idx="4"/>
              <a:endCxn id="554" idx="0"/>
            </p:cNvCxnSpPr>
            <p:nvPr/>
          </p:nvCxnSpPr>
          <p:spPr>
            <a:xfrm flipH="1" rot="-5400000">
              <a:off x="7471238" y="1212043"/>
              <a:ext cx="84300" cy="600"/>
            </a:xfrm>
            <a:prstGeom prst="curvedConnector3">
              <a:avLst>
                <a:gd fmla="val 49951" name="adj1"/>
              </a:avLst>
            </a:prstGeom>
            <a:noFill/>
            <a:ln cap="flat" cmpd="sng" w="9525">
              <a:solidFill>
                <a:schemeClr val="accent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553" name="Google Shape;553;p43"/>
            <p:cNvSpPr/>
            <p:nvPr/>
          </p:nvSpPr>
          <p:spPr>
            <a:xfrm>
              <a:off x="7495088" y="1134193"/>
              <a:ext cx="36000" cy="36000"/>
            </a:xfrm>
            <a:prstGeom prst="ellipse">
              <a:avLst/>
            </a:prstGeom>
            <a:noFill/>
            <a:ln cap="flat" cmpd="sng" w="9525">
              <a:solidFill>
                <a:schemeClr val="accent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555" name="Google Shape;555;p43"/>
            <p:cNvCxnSpPr>
              <a:stCxn id="556" idx="2"/>
              <a:endCxn id="557" idx="2"/>
            </p:cNvCxnSpPr>
            <p:nvPr/>
          </p:nvCxnSpPr>
          <p:spPr>
            <a:xfrm flipH="1" rot="-5400000">
              <a:off x="7993728" y="1781184"/>
              <a:ext cx="146100" cy="337200"/>
            </a:xfrm>
            <a:prstGeom prst="bentConnector2">
              <a:avLst/>
            </a:prstGeom>
            <a:noFill/>
            <a:ln cap="flat" cmpd="sng" w="9525">
              <a:solidFill>
                <a:schemeClr val="accent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558" name="Google Shape;558;p43"/>
            <p:cNvSpPr/>
            <p:nvPr/>
          </p:nvSpPr>
          <p:spPr>
            <a:xfrm>
              <a:off x="7779688" y="1626834"/>
              <a:ext cx="237000" cy="249900"/>
            </a:xfrm>
            <a:prstGeom prst="rect">
              <a:avLst/>
            </a:prstGeom>
            <a:noFill/>
            <a:ln cap="flat" cmpd="sng" w="9525">
              <a:solidFill>
                <a:schemeClr val="accent6"/>
              </a:solidFill>
              <a:prstDash val="dot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4" name="Google Shape;554;p43"/>
            <p:cNvSpPr/>
            <p:nvPr/>
          </p:nvSpPr>
          <p:spPr>
            <a:xfrm>
              <a:off x="7394613" y="1254410"/>
              <a:ext cx="236950" cy="181225"/>
            </a:xfrm>
            <a:prstGeom prst="flowChartDecision">
              <a:avLst/>
            </a:prstGeom>
            <a:noFill/>
            <a:ln cap="flat" cmpd="sng" w="9525">
              <a:solidFill>
                <a:schemeClr val="accent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9" name="Google Shape;559;p43"/>
            <p:cNvSpPr/>
            <p:nvPr/>
          </p:nvSpPr>
          <p:spPr>
            <a:xfrm>
              <a:off x="7779678" y="1626834"/>
              <a:ext cx="237000" cy="97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560" name="Google Shape;560;p43"/>
            <p:cNvCxnSpPr>
              <a:stCxn id="554" idx="2"/>
              <a:endCxn id="561" idx="0"/>
            </p:cNvCxnSpPr>
            <p:nvPr/>
          </p:nvCxnSpPr>
          <p:spPr>
            <a:xfrm flipH="1" rot="-5400000">
              <a:off x="7155938" y="1792785"/>
              <a:ext cx="714900" cy="600"/>
            </a:xfrm>
            <a:prstGeom prst="curvedConnector3">
              <a:avLst>
                <a:gd fmla="val 49999" name="adj1"/>
              </a:avLst>
            </a:prstGeom>
            <a:noFill/>
            <a:ln cap="flat" cmpd="sng" w="9525">
              <a:solidFill>
                <a:schemeClr val="accent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556" name="Google Shape;556;p43"/>
            <p:cNvSpPr/>
            <p:nvPr/>
          </p:nvSpPr>
          <p:spPr>
            <a:xfrm>
              <a:off x="7779678" y="1779234"/>
              <a:ext cx="237000" cy="97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562" name="Google Shape;562;p43"/>
            <p:cNvCxnSpPr>
              <a:stCxn id="554" idx="3"/>
              <a:endCxn id="559" idx="0"/>
            </p:cNvCxnSpPr>
            <p:nvPr/>
          </p:nvCxnSpPr>
          <p:spPr>
            <a:xfrm>
              <a:off x="7631563" y="1345023"/>
              <a:ext cx="266700" cy="281700"/>
            </a:xfrm>
            <a:prstGeom prst="bentConnector2">
              <a:avLst/>
            </a:prstGeom>
            <a:noFill/>
            <a:ln cap="flat" cmpd="sng" w="9525">
              <a:solidFill>
                <a:schemeClr val="accent6"/>
              </a:solidFill>
              <a:prstDash val="solid"/>
              <a:round/>
              <a:headEnd len="med" w="med" type="none"/>
              <a:tailEnd len="med" w="med" type="stealth"/>
            </a:ln>
          </p:spPr>
        </p:cxnSp>
        <p:sp>
          <p:nvSpPr>
            <p:cNvPr id="557" name="Google Shape;557;p43"/>
            <p:cNvSpPr/>
            <p:nvPr/>
          </p:nvSpPr>
          <p:spPr>
            <a:xfrm>
              <a:off x="8235488" y="2021167"/>
              <a:ext cx="3600" cy="3600"/>
            </a:xfrm>
            <a:prstGeom prst="ellipse">
              <a:avLst/>
            </a:prstGeom>
            <a:solidFill>
              <a:srgbClr val="5B5BA5"/>
            </a:solidFill>
            <a:ln cap="flat" cmpd="sng" w="9525">
              <a:solidFill>
                <a:schemeClr val="accent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3" name="Google Shape;563;p43"/>
            <p:cNvSpPr/>
            <p:nvPr/>
          </p:nvSpPr>
          <p:spPr>
            <a:xfrm>
              <a:off x="7779688" y="3379434"/>
              <a:ext cx="237000" cy="249900"/>
            </a:xfrm>
            <a:prstGeom prst="rect">
              <a:avLst/>
            </a:prstGeom>
            <a:noFill/>
            <a:ln cap="flat" cmpd="sng" w="9525">
              <a:solidFill>
                <a:schemeClr val="accent6"/>
              </a:solidFill>
              <a:prstDash val="dot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4" name="Google Shape;564;p43"/>
            <p:cNvSpPr/>
            <p:nvPr/>
          </p:nvSpPr>
          <p:spPr>
            <a:xfrm>
              <a:off x="7779678" y="3379434"/>
              <a:ext cx="237000" cy="97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1" name="Google Shape;551;p43"/>
            <p:cNvSpPr/>
            <p:nvPr/>
          </p:nvSpPr>
          <p:spPr>
            <a:xfrm>
              <a:off x="7779678" y="3531834"/>
              <a:ext cx="237000" cy="97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565" name="Google Shape;565;p43"/>
            <p:cNvCxnSpPr>
              <a:stCxn id="566" idx="2"/>
            </p:cNvCxnSpPr>
            <p:nvPr/>
          </p:nvCxnSpPr>
          <p:spPr>
            <a:xfrm flipH="1" rot="-5400000">
              <a:off x="7198238" y="2646610"/>
              <a:ext cx="1008600" cy="378900"/>
            </a:xfrm>
            <a:prstGeom prst="bentConnector3">
              <a:avLst>
                <a:gd fmla="val 76052" name="adj1"/>
              </a:avLst>
            </a:prstGeom>
            <a:noFill/>
            <a:ln cap="flat" cmpd="sng" w="9525">
              <a:solidFill>
                <a:schemeClr val="accent6"/>
              </a:solidFill>
              <a:prstDash val="solid"/>
              <a:round/>
              <a:headEnd len="med" w="med" type="none"/>
              <a:tailEnd len="med" w="med" type="stealth"/>
            </a:ln>
          </p:spPr>
        </p:cxnSp>
        <p:cxnSp>
          <p:nvCxnSpPr>
            <p:cNvPr id="567" name="Google Shape;567;p43"/>
            <p:cNvCxnSpPr>
              <a:stCxn id="557" idx="4"/>
              <a:endCxn id="548" idx="6"/>
            </p:cNvCxnSpPr>
            <p:nvPr/>
          </p:nvCxnSpPr>
          <p:spPr>
            <a:xfrm rot="5400000">
              <a:off x="7170638" y="2754217"/>
              <a:ext cx="1796100" cy="337200"/>
            </a:xfrm>
            <a:prstGeom prst="bentConnector2">
              <a:avLst/>
            </a:prstGeom>
            <a:noFill/>
            <a:ln cap="flat" cmpd="sng" w="9525">
              <a:solidFill>
                <a:schemeClr val="accent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561" name="Google Shape;561;p43"/>
            <p:cNvSpPr/>
            <p:nvPr/>
          </p:nvSpPr>
          <p:spPr>
            <a:xfrm>
              <a:off x="7511288" y="2150525"/>
              <a:ext cx="3600" cy="3600"/>
            </a:xfrm>
            <a:prstGeom prst="ellipse">
              <a:avLst/>
            </a:prstGeom>
            <a:solidFill>
              <a:srgbClr val="5B5BA5"/>
            </a:solidFill>
            <a:ln cap="flat" cmpd="sng" w="9525">
              <a:solidFill>
                <a:schemeClr val="accent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6" name="Google Shape;566;p43"/>
            <p:cNvSpPr/>
            <p:nvPr/>
          </p:nvSpPr>
          <p:spPr>
            <a:xfrm>
              <a:off x="7394613" y="2150535"/>
              <a:ext cx="236950" cy="181225"/>
            </a:xfrm>
            <a:prstGeom prst="flowChartDecision">
              <a:avLst/>
            </a:prstGeom>
            <a:noFill/>
            <a:ln cap="flat" cmpd="sng" w="9525">
              <a:solidFill>
                <a:schemeClr val="accent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8" name="Google Shape;568;p43"/>
            <p:cNvSpPr/>
            <p:nvPr/>
          </p:nvSpPr>
          <p:spPr>
            <a:xfrm>
              <a:off x="7779788" y="2518984"/>
              <a:ext cx="237000" cy="249900"/>
            </a:xfrm>
            <a:prstGeom prst="rect">
              <a:avLst/>
            </a:prstGeom>
            <a:noFill/>
            <a:ln cap="flat" cmpd="sng" w="9525">
              <a:solidFill>
                <a:schemeClr val="accent6"/>
              </a:solidFill>
              <a:prstDash val="dot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9" name="Google Shape;569;p43"/>
            <p:cNvSpPr/>
            <p:nvPr/>
          </p:nvSpPr>
          <p:spPr>
            <a:xfrm>
              <a:off x="7779778" y="2518984"/>
              <a:ext cx="237000" cy="97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570" name="Google Shape;570;p43"/>
            <p:cNvCxnSpPr>
              <a:endCxn id="569" idx="0"/>
            </p:cNvCxnSpPr>
            <p:nvPr/>
          </p:nvCxnSpPr>
          <p:spPr>
            <a:xfrm flipH="1" rot="-5400000">
              <a:off x="7624078" y="2244784"/>
              <a:ext cx="281700" cy="266700"/>
            </a:xfrm>
            <a:prstGeom prst="bentConnector3">
              <a:avLst>
                <a:gd fmla="val -562" name="adj1"/>
              </a:avLst>
            </a:prstGeom>
            <a:noFill/>
            <a:ln cap="flat" cmpd="sng" w="9525">
              <a:solidFill>
                <a:schemeClr val="accent6"/>
              </a:solidFill>
              <a:prstDash val="solid"/>
              <a:round/>
              <a:headEnd len="med" w="med" type="none"/>
              <a:tailEnd len="med" w="med" type="stealth"/>
            </a:ln>
          </p:spPr>
        </p:cxnSp>
        <p:cxnSp>
          <p:nvCxnSpPr>
            <p:cNvPr id="571" name="Google Shape;571;p43"/>
            <p:cNvCxnSpPr/>
            <p:nvPr/>
          </p:nvCxnSpPr>
          <p:spPr>
            <a:xfrm flipH="1" rot="-5400000">
              <a:off x="7995653" y="2667459"/>
              <a:ext cx="146100" cy="337200"/>
            </a:xfrm>
            <a:prstGeom prst="bentConnector2">
              <a:avLst/>
            </a:prstGeom>
            <a:noFill/>
            <a:ln cap="flat" cmpd="sng" w="9525">
              <a:solidFill>
                <a:schemeClr val="accent6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1"/>
        </a:solidFill>
      </p:bgPr>
    </p:bg>
    <p:spTree>
      <p:nvGrpSpPr>
        <p:cNvPr id="575" name="Shape 5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6" name="Google Shape;576;p44"/>
          <p:cNvSpPr txBox="1"/>
          <p:nvPr>
            <p:ph idx="3" type="subTitle"/>
          </p:nvPr>
        </p:nvSpPr>
        <p:spPr>
          <a:xfrm>
            <a:off x="6840000" y="0"/>
            <a:ext cx="1960800" cy="314100"/>
          </a:xfrm>
          <a:prstGeom prst="rect">
            <a:avLst/>
          </a:prstGeom>
        </p:spPr>
        <p:txBody>
          <a:bodyPr anchorCtr="0" anchor="ctr" bIns="91425" lIns="91425" spcFirstLastPara="1" rIns="0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Activity 1</a:t>
            </a:r>
            <a:endParaRPr/>
          </a:p>
        </p:txBody>
      </p:sp>
      <p:sp>
        <p:nvSpPr>
          <p:cNvPr id="577" name="Google Shape;577;p44"/>
          <p:cNvSpPr txBox="1"/>
          <p:nvPr/>
        </p:nvSpPr>
        <p:spPr>
          <a:xfrm>
            <a:off x="310900" y="310900"/>
            <a:ext cx="8522100" cy="70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4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An example of using </a:t>
            </a:r>
            <a:r>
              <a:rPr b="1" lang="en-GB" sz="24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elif</a:t>
            </a:r>
            <a:endParaRPr sz="2400">
              <a:solidFill>
                <a:srgbClr val="5B5BA5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578" name="Google Shape;578;p44"/>
          <p:cNvSpPr txBox="1"/>
          <p:nvPr/>
        </p:nvSpPr>
        <p:spPr>
          <a:xfrm>
            <a:off x="310900" y="1289300"/>
            <a:ext cx="4425600" cy="189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print("What’s your name?")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user = input()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if user == "Elizabeth":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    print("Good morning Your Majesty")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elif user == "Alan Sugar":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    print("Good morning Sir")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else: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  print("Hello", user)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579" name="Google Shape;579;p44"/>
          <p:cNvSpPr txBox="1"/>
          <p:nvPr/>
        </p:nvSpPr>
        <p:spPr>
          <a:xfrm>
            <a:off x="4736500" y="1350500"/>
            <a:ext cx="4086300" cy="649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54000" wrap="square" tIns="91425">
            <a:noAutofit/>
          </a:bodyPr>
          <a:lstStyle/>
          <a:p>
            <a:pPr indent="0" lvl="0" marL="0" rtl="0" algn="l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If t</a:t>
            </a:r>
            <a:r>
              <a:rPr lang="en-GB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he expression </a:t>
            </a:r>
            <a:r>
              <a:rPr lang="en-GB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user </a:t>
            </a:r>
            <a:r>
              <a:rPr lang="en-GB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==</a:t>
            </a:r>
            <a:r>
              <a:rPr lang="en-GB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 "Elizabeth"</a:t>
            </a:r>
            <a:r>
              <a:rPr lang="en-GB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 is evaluated to </a:t>
            </a:r>
            <a:r>
              <a:rPr lang="en-GB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False</a:t>
            </a:r>
            <a:r>
              <a:rPr lang="en-GB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.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 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580" name="Google Shape;580;p44"/>
          <p:cNvSpPr txBox="1"/>
          <p:nvPr/>
        </p:nvSpPr>
        <p:spPr>
          <a:xfrm>
            <a:off x="4736500" y="2645900"/>
            <a:ext cx="4086300" cy="649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54000" wrap="square" tIns="91425">
            <a:noAutofit/>
          </a:bodyPr>
          <a:lstStyle/>
          <a:p>
            <a:pPr indent="0" lvl="0" marL="0" rtl="0" algn="l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accent6"/>
                </a:solidFill>
                <a:latin typeface="Quicksand"/>
                <a:ea typeface="Quicksand"/>
                <a:cs typeface="Quicksand"/>
                <a:sym typeface="Quicksand"/>
              </a:rPr>
              <a:t>If this is</a:t>
            </a:r>
            <a:r>
              <a:rPr lang="en-GB">
                <a:solidFill>
                  <a:schemeClr val="accent6"/>
                </a:solidFill>
                <a:latin typeface="Quicksand"/>
                <a:ea typeface="Quicksand"/>
                <a:cs typeface="Quicksand"/>
                <a:sym typeface="Quicksand"/>
              </a:rPr>
              <a:t> </a:t>
            </a:r>
            <a:r>
              <a:rPr lang="en-GB">
                <a:solidFill>
                  <a:schemeClr val="accent6"/>
                </a:solidFill>
                <a:latin typeface="Roboto Mono"/>
                <a:ea typeface="Roboto Mono"/>
                <a:cs typeface="Roboto Mono"/>
                <a:sym typeface="Roboto Mono"/>
              </a:rPr>
              <a:t>True,</a:t>
            </a:r>
            <a:r>
              <a:rPr lang="en-GB">
                <a:solidFill>
                  <a:schemeClr val="accent6"/>
                </a:solidFill>
                <a:latin typeface="Quicksand"/>
                <a:ea typeface="Quicksand"/>
                <a:cs typeface="Quicksand"/>
                <a:sym typeface="Quicksand"/>
              </a:rPr>
              <a:t> the </a:t>
            </a:r>
            <a:r>
              <a:rPr lang="en-GB">
                <a:solidFill>
                  <a:schemeClr val="accent6"/>
                </a:solidFill>
                <a:latin typeface="Roboto Mono"/>
                <a:ea typeface="Roboto Mono"/>
                <a:cs typeface="Roboto Mono"/>
                <a:sym typeface="Roboto Mono"/>
              </a:rPr>
              <a:t>elif</a:t>
            </a:r>
            <a:r>
              <a:rPr lang="en-GB">
                <a:solidFill>
                  <a:schemeClr val="accent6"/>
                </a:solidFill>
                <a:latin typeface="Quicksand"/>
                <a:ea typeface="Quicksand"/>
                <a:cs typeface="Quicksand"/>
                <a:sym typeface="Quicksand"/>
              </a:rPr>
              <a:t>-block will be executed. </a:t>
            </a:r>
            <a:r>
              <a:rPr lang="en-GB">
                <a:solidFill>
                  <a:schemeClr val="accent6"/>
                </a:solidFill>
                <a:latin typeface="Quicksand"/>
                <a:ea typeface="Quicksand"/>
                <a:cs typeface="Quicksand"/>
                <a:sym typeface="Quicksand"/>
              </a:rPr>
              <a:t> </a:t>
            </a:r>
            <a:endParaRPr>
              <a:solidFill>
                <a:schemeClr val="accent6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581" name="Google Shape;581;p44"/>
          <p:cNvSpPr txBox="1"/>
          <p:nvPr/>
        </p:nvSpPr>
        <p:spPr>
          <a:xfrm>
            <a:off x="4736500" y="1960100"/>
            <a:ext cx="4086300" cy="649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54000" wrap="square" tIns="91425">
            <a:noAutofit/>
          </a:bodyPr>
          <a:lstStyle/>
          <a:p>
            <a:pPr indent="0" lvl="0" marL="0" rtl="0" algn="l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The </a:t>
            </a:r>
            <a:r>
              <a:rPr lang="en-GB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elif</a:t>
            </a:r>
            <a:r>
              <a:rPr lang="en-GB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 condition will check if the value of </a:t>
            </a:r>
            <a:r>
              <a:rPr lang="en-GB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user</a:t>
            </a:r>
            <a:r>
              <a:rPr lang="en-GB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 is equal to the string </a:t>
            </a:r>
            <a:r>
              <a:rPr lang="en-GB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"Alan Sugar"</a:t>
            </a:r>
            <a:r>
              <a:rPr lang="en-GB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. 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582" name="Google Shape;582;p44"/>
          <p:cNvSpPr txBox="1"/>
          <p:nvPr/>
        </p:nvSpPr>
        <p:spPr>
          <a:xfrm>
            <a:off x="4736500" y="3179300"/>
            <a:ext cx="4086300" cy="649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54000" wrap="square" tIns="91425">
            <a:noAutofit/>
          </a:bodyPr>
          <a:lstStyle/>
          <a:p>
            <a:pPr indent="0" lvl="0" marL="0" rtl="0" algn="l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accent6"/>
                </a:solidFill>
                <a:latin typeface="Quicksand"/>
                <a:ea typeface="Quicksand"/>
                <a:cs typeface="Quicksand"/>
                <a:sym typeface="Quicksand"/>
              </a:rPr>
              <a:t>The </a:t>
            </a:r>
            <a:r>
              <a:rPr lang="en-GB">
                <a:solidFill>
                  <a:schemeClr val="accent6"/>
                </a:solidFill>
                <a:latin typeface="Roboto Mono"/>
                <a:ea typeface="Roboto Mono"/>
                <a:cs typeface="Roboto Mono"/>
                <a:sym typeface="Roboto Mono"/>
              </a:rPr>
              <a:t>else</a:t>
            </a:r>
            <a:r>
              <a:rPr lang="en-GB">
                <a:solidFill>
                  <a:schemeClr val="accent6"/>
                </a:solidFill>
                <a:latin typeface="Quicksand"/>
                <a:ea typeface="Quicksand"/>
                <a:cs typeface="Quicksand"/>
                <a:sym typeface="Quicksand"/>
              </a:rPr>
              <a:t>-block will be executed if both conditions are </a:t>
            </a:r>
            <a:r>
              <a:rPr lang="en-GB">
                <a:solidFill>
                  <a:schemeClr val="accent6"/>
                </a:solidFill>
                <a:latin typeface="Roboto Mono"/>
                <a:ea typeface="Roboto Mono"/>
                <a:cs typeface="Roboto Mono"/>
                <a:sym typeface="Roboto Mono"/>
              </a:rPr>
              <a:t>False</a:t>
            </a:r>
            <a:r>
              <a:rPr lang="en-GB">
                <a:solidFill>
                  <a:schemeClr val="accent6"/>
                </a:solidFill>
                <a:latin typeface="Quicksand"/>
                <a:ea typeface="Quicksand"/>
                <a:cs typeface="Quicksand"/>
                <a:sym typeface="Quicksand"/>
              </a:rPr>
              <a:t>. </a:t>
            </a:r>
            <a:endParaRPr>
              <a:solidFill>
                <a:schemeClr val="accent6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583" name="Google Shape;583;p44"/>
          <p:cNvSpPr txBox="1"/>
          <p:nvPr/>
        </p:nvSpPr>
        <p:spPr>
          <a:xfrm>
            <a:off x="4736500" y="3788900"/>
            <a:ext cx="4086300" cy="649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54000" wrap="square" tIns="91425">
            <a:noAutofit/>
          </a:bodyPr>
          <a:lstStyle/>
          <a:p>
            <a:pPr indent="0" lvl="0" marL="0" rtl="0" algn="l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accent6"/>
                </a:solidFill>
                <a:latin typeface="Quicksand"/>
                <a:ea typeface="Quicksand"/>
                <a:cs typeface="Quicksand"/>
                <a:sym typeface="Quicksand"/>
              </a:rPr>
              <a:t>Only </a:t>
            </a:r>
            <a:r>
              <a:rPr b="1" lang="en-GB">
                <a:solidFill>
                  <a:schemeClr val="accent6"/>
                </a:solidFill>
                <a:latin typeface="Quicksand"/>
                <a:ea typeface="Quicksand"/>
                <a:cs typeface="Quicksand"/>
                <a:sym typeface="Quicksand"/>
              </a:rPr>
              <a:t>one </a:t>
            </a:r>
            <a:r>
              <a:rPr lang="en-GB">
                <a:solidFill>
                  <a:schemeClr val="accent6"/>
                </a:solidFill>
                <a:latin typeface="Quicksand"/>
                <a:ea typeface="Quicksand"/>
                <a:cs typeface="Quicksand"/>
                <a:sym typeface="Quicksand"/>
              </a:rPr>
              <a:t>of these blocks will be executed, depending on the value of the conditions. </a:t>
            </a:r>
            <a:endParaRPr>
              <a:solidFill>
                <a:schemeClr val="accent6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584" name="Google Shape;584;p44"/>
          <p:cNvSpPr/>
          <p:nvPr/>
        </p:nvSpPr>
        <p:spPr>
          <a:xfrm>
            <a:off x="667700" y="1853375"/>
            <a:ext cx="2254200" cy="271500"/>
          </a:xfrm>
          <a:prstGeom prst="rect">
            <a:avLst/>
          </a:prstGeom>
          <a:solidFill>
            <a:srgbClr val="5B5BA5">
              <a:alpha val="25099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5" name="Google Shape;585;p44"/>
          <p:cNvSpPr/>
          <p:nvPr/>
        </p:nvSpPr>
        <p:spPr>
          <a:xfrm>
            <a:off x="388550" y="2338100"/>
            <a:ext cx="2851800" cy="271500"/>
          </a:xfrm>
          <a:prstGeom prst="rect">
            <a:avLst/>
          </a:prstGeom>
          <a:solidFill>
            <a:srgbClr val="5B5BA5">
              <a:alpha val="25099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6" name="Google Shape;586;p44"/>
          <p:cNvSpPr/>
          <p:nvPr/>
        </p:nvSpPr>
        <p:spPr>
          <a:xfrm>
            <a:off x="795650" y="2609600"/>
            <a:ext cx="2727600" cy="271500"/>
          </a:xfrm>
          <a:prstGeom prst="rect">
            <a:avLst/>
          </a:prstGeom>
          <a:solidFill>
            <a:srgbClr val="5B5BA5">
              <a:alpha val="25099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7" name="Google Shape;587;p44"/>
          <p:cNvSpPr/>
          <p:nvPr/>
        </p:nvSpPr>
        <p:spPr>
          <a:xfrm>
            <a:off x="567050" y="3066800"/>
            <a:ext cx="2254200" cy="271500"/>
          </a:xfrm>
          <a:prstGeom prst="rect">
            <a:avLst/>
          </a:prstGeom>
          <a:solidFill>
            <a:srgbClr val="5B5BA5">
              <a:alpha val="25099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8" name="Google Shape;588;p44"/>
          <p:cNvSpPr/>
          <p:nvPr/>
        </p:nvSpPr>
        <p:spPr>
          <a:xfrm>
            <a:off x="795650" y="2098550"/>
            <a:ext cx="3696900" cy="271500"/>
          </a:xfrm>
          <a:prstGeom prst="rect">
            <a:avLst/>
          </a:prstGeom>
          <a:solidFill>
            <a:srgbClr val="5B5BA5">
              <a:alpha val="25099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1"/>
        </a:solidFill>
      </p:bgPr>
    </p:bg>
    <p:spTree>
      <p:nvGrpSpPr>
        <p:cNvPr id="592" name="Shape 5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" name="Google Shape;593;p45"/>
          <p:cNvSpPr txBox="1"/>
          <p:nvPr>
            <p:ph idx="1" type="body"/>
          </p:nvPr>
        </p:nvSpPr>
        <p:spPr>
          <a:xfrm>
            <a:off x="310900" y="1017724"/>
            <a:ext cx="4096500" cy="365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Use the </a:t>
            </a:r>
            <a:r>
              <a:rPr b="1" lang="en-GB"/>
              <a:t>worksheet</a:t>
            </a:r>
            <a:r>
              <a:rPr lang="en-GB"/>
              <a:t> to decide what will be the output based on the input.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594" name="Google Shape;594;p45"/>
          <p:cNvSpPr txBox="1"/>
          <p:nvPr>
            <p:ph type="title"/>
          </p:nvPr>
        </p:nvSpPr>
        <p:spPr>
          <a:xfrm>
            <a:off x="310900" y="313512"/>
            <a:ext cx="8521200" cy="69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What will be the output?</a:t>
            </a:r>
            <a:endParaRPr/>
          </a:p>
        </p:txBody>
      </p:sp>
      <p:sp>
        <p:nvSpPr>
          <p:cNvPr id="595" name="Google Shape;595;p45"/>
          <p:cNvSpPr txBox="1"/>
          <p:nvPr>
            <p:ph idx="3" type="subTitle"/>
          </p:nvPr>
        </p:nvSpPr>
        <p:spPr>
          <a:xfrm>
            <a:off x="6840000" y="0"/>
            <a:ext cx="1959900" cy="314100"/>
          </a:xfrm>
          <a:prstGeom prst="rect">
            <a:avLst/>
          </a:prstGeom>
        </p:spPr>
        <p:txBody>
          <a:bodyPr anchorCtr="0" anchor="ctr" bIns="91425" lIns="91425" spcFirstLastPara="1" rIns="0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Activity 1</a:t>
            </a:r>
            <a:endParaRPr/>
          </a:p>
        </p:txBody>
      </p:sp>
      <p:pic>
        <p:nvPicPr>
          <p:cNvPr id="596" name="Google Shape;596;p4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14000" y="459100"/>
            <a:ext cx="419100" cy="419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97" name="Google Shape;597;p4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572000" y="1116387"/>
            <a:ext cx="4431800" cy="32588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2"/>
        </a:solidFill>
      </p:bgPr>
    </p:bg>
    <p:spTree>
      <p:nvGrpSpPr>
        <p:cNvPr id="601" name="Shape 6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2" name="Google Shape;602;p46"/>
          <p:cNvSpPr txBox="1"/>
          <p:nvPr>
            <p:ph idx="1" type="body"/>
          </p:nvPr>
        </p:nvSpPr>
        <p:spPr>
          <a:xfrm>
            <a:off x="310900" y="1017724"/>
            <a:ext cx="4096500" cy="365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-GB"/>
              <a:t>Use the worksheet to </a:t>
            </a:r>
            <a:r>
              <a:rPr b="1" lang="en-GB"/>
              <a:t>investigate </a:t>
            </a:r>
            <a:r>
              <a:rPr lang="en-GB"/>
              <a:t>and </a:t>
            </a:r>
            <a:r>
              <a:rPr b="1" lang="en-GB"/>
              <a:t>modify </a:t>
            </a:r>
            <a:r>
              <a:rPr lang="en-GB"/>
              <a:t>a chatterbot. </a:t>
            </a:r>
            <a:endParaRPr/>
          </a:p>
        </p:txBody>
      </p:sp>
      <p:sp>
        <p:nvSpPr>
          <p:cNvPr id="603" name="Google Shape;603;p46"/>
          <p:cNvSpPr txBox="1"/>
          <p:nvPr>
            <p:ph type="title"/>
          </p:nvPr>
        </p:nvSpPr>
        <p:spPr>
          <a:xfrm>
            <a:off x="310900" y="313512"/>
            <a:ext cx="8521200" cy="69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Chatterbot</a:t>
            </a:r>
            <a:endParaRPr/>
          </a:p>
        </p:txBody>
      </p:sp>
      <p:sp>
        <p:nvSpPr>
          <p:cNvPr id="604" name="Google Shape;604;p46"/>
          <p:cNvSpPr txBox="1"/>
          <p:nvPr>
            <p:ph idx="3" type="subTitle"/>
          </p:nvPr>
        </p:nvSpPr>
        <p:spPr>
          <a:xfrm>
            <a:off x="6840000" y="0"/>
            <a:ext cx="1959900" cy="314100"/>
          </a:xfrm>
          <a:prstGeom prst="rect">
            <a:avLst/>
          </a:prstGeom>
        </p:spPr>
        <p:txBody>
          <a:bodyPr anchorCtr="0" anchor="ctr" bIns="91425" lIns="91425" spcFirstLastPara="1" rIns="0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Activity 2</a:t>
            </a:r>
            <a:endParaRPr/>
          </a:p>
        </p:txBody>
      </p:sp>
      <p:pic>
        <p:nvPicPr>
          <p:cNvPr id="605" name="Google Shape;605;p4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21700" y="942787"/>
            <a:ext cx="4431800" cy="38089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9" name="Shape 6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0" name="Google Shape;610;p47"/>
          <p:cNvSpPr txBox="1"/>
          <p:nvPr>
            <p:ph type="title"/>
          </p:nvPr>
        </p:nvSpPr>
        <p:spPr>
          <a:xfrm>
            <a:off x="310900" y="313512"/>
            <a:ext cx="8521200" cy="69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Multiple choice questions</a:t>
            </a:r>
            <a:endParaRPr/>
          </a:p>
        </p:txBody>
      </p:sp>
      <p:sp>
        <p:nvSpPr>
          <p:cNvPr id="611" name="Google Shape;611;p47"/>
          <p:cNvSpPr txBox="1"/>
          <p:nvPr>
            <p:ph idx="3" type="subTitle"/>
          </p:nvPr>
        </p:nvSpPr>
        <p:spPr>
          <a:xfrm>
            <a:off x="6840000" y="0"/>
            <a:ext cx="1959900" cy="314100"/>
          </a:xfrm>
          <a:prstGeom prst="rect">
            <a:avLst/>
          </a:prstGeom>
        </p:spPr>
        <p:txBody>
          <a:bodyPr anchorCtr="0" anchor="ctr" bIns="91425" lIns="91425" spcFirstLastPara="1" rIns="0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Plenary</a:t>
            </a:r>
            <a:endParaRPr/>
          </a:p>
        </p:txBody>
      </p:sp>
      <p:sp>
        <p:nvSpPr>
          <p:cNvPr id="612" name="Google Shape;612;p47"/>
          <p:cNvSpPr txBox="1"/>
          <p:nvPr/>
        </p:nvSpPr>
        <p:spPr>
          <a:xfrm>
            <a:off x="5257800" y="1289300"/>
            <a:ext cx="3564900" cy="234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54000" wrap="square" tIns="91425">
            <a:noAutofit/>
          </a:bodyPr>
          <a:lstStyle/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FFFF"/>
                </a:solidFill>
                <a:highlight>
                  <a:schemeClr val="accent6"/>
                </a:highlight>
                <a:latin typeface="Quicksand"/>
                <a:ea typeface="Quicksand"/>
                <a:cs typeface="Quicksand"/>
                <a:sym typeface="Quicksand"/>
              </a:rPr>
              <a:t> Questions </a:t>
            </a:r>
            <a:r>
              <a:rPr lang="en-GB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.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 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l">
              <a:lnSpc>
                <a:spcPct val="112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accent6"/>
                </a:solidFill>
                <a:latin typeface="Quicksand"/>
                <a:ea typeface="Quicksand"/>
                <a:cs typeface="Quicksand"/>
                <a:sym typeface="Quicksand"/>
              </a:rPr>
              <a:t>When this program is executed, what will be displayed on the screen, if the user enters </a:t>
            </a:r>
            <a:r>
              <a:rPr lang="en-GB">
                <a:solidFill>
                  <a:schemeClr val="accent6"/>
                </a:solidFill>
                <a:latin typeface="Roboto Mono"/>
                <a:ea typeface="Roboto Mono"/>
                <a:cs typeface="Roboto Mono"/>
                <a:sym typeface="Roboto Mono"/>
              </a:rPr>
              <a:t>Python</a:t>
            </a:r>
            <a:r>
              <a:rPr lang="en-GB">
                <a:solidFill>
                  <a:schemeClr val="accent6"/>
                </a:solidFill>
                <a:latin typeface="Quicksand"/>
                <a:ea typeface="Quicksand"/>
                <a:cs typeface="Quicksand"/>
                <a:sym typeface="Quicksand"/>
              </a:rPr>
              <a:t> at the prompt?</a:t>
            </a:r>
            <a:endParaRPr>
              <a:solidFill>
                <a:schemeClr val="accent6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-317500" lvl="0" marL="457200" rtl="0" algn="l">
              <a:lnSpc>
                <a:spcPct val="112000"/>
              </a:lnSpc>
              <a:spcBef>
                <a:spcPts val="12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Quicksand"/>
              <a:buAutoNum type="alphaUcPeriod"/>
            </a:pPr>
            <a:r>
              <a:rPr lang="en-GB">
                <a:solidFill>
                  <a:schemeClr val="accent6"/>
                </a:solidFill>
                <a:latin typeface="Roboto Mono"/>
                <a:ea typeface="Roboto Mono"/>
                <a:cs typeface="Roboto Mono"/>
                <a:sym typeface="Roboto Mono"/>
              </a:rPr>
              <a:t>Wrong, Python is the best!</a:t>
            </a:r>
            <a:endParaRPr>
              <a:solidFill>
                <a:schemeClr val="accent6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-317500" lvl="0" marL="457200" rtl="0" algn="l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Quicksand"/>
              <a:buAutoNum type="alphaUcPeriod"/>
            </a:pPr>
            <a:r>
              <a:rPr lang="en-GB">
                <a:solidFill>
                  <a:schemeClr val="accent6"/>
                </a:solidFill>
                <a:latin typeface="Roboto Mono"/>
                <a:ea typeface="Roboto Mono"/>
                <a:cs typeface="Roboto Mono"/>
                <a:sym typeface="Roboto Mono"/>
              </a:rPr>
              <a:t>Hello Pythonista</a:t>
            </a:r>
            <a:endParaRPr>
              <a:solidFill>
                <a:schemeClr val="accent6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-317500" lvl="0" marL="457200" rtl="0" algn="l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Roboto Mono"/>
              <a:buAutoNum type="alphaUcPeriod"/>
            </a:pPr>
            <a:r>
              <a:rPr lang="en-GB">
                <a:solidFill>
                  <a:schemeClr val="accent6"/>
                </a:solidFill>
                <a:latin typeface="Roboto Mono"/>
                <a:ea typeface="Roboto Mono"/>
                <a:cs typeface="Roboto Mono"/>
                <a:sym typeface="Roboto Mono"/>
              </a:rPr>
              <a:t>Hello, Pythonista</a:t>
            </a:r>
            <a:endParaRPr>
              <a:solidFill>
                <a:schemeClr val="accent6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457200" rtl="0" algn="l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accent6"/>
                </a:solidFill>
                <a:latin typeface="Roboto Mono"/>
                <a:ea typeface="Roboto Mono"/>
                <a:cs typeface="Roboto Mono"/>
                <a:sym typeface="Roboto Mono"/>
              </a:rPr>
              <a:t>Wrong, Python is the best!</a:t>
            </a:r>
            <a:endParaRPr>
              <a:solidFill>
                <a:schemeClr val="accent6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-317500" lvl="0" marL="457200" rtl="0" algn="l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Quicksand"/>
              <a:buAutoNum type="alphaUcPeriod"/>
            </a:pPr>
            <a:r>
              <a:rPr lang="en-GB">
                <a:solidFill>
                  <a:schemeClr val="accent6"/>
                </a:solidFill>
                <a:latin typeface="Quicksand"/>
                <a:ea typeface="Quicksand"/>
                <a:cs typeface="Quicksand"/>
                <a:sym typeface="Quicksand"/>
              </a:rPr>
              <a:t>There is an error in the program</a:t>
            </a:r>
            <a:endParaRPr>
              <a:solidFill>
                <a:schemeClr val="accent6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613" name="Google Shape;613;p47"/>
          <p:cNvSpPr txBox="1"/>
          <p:nvPr/>
        </p:nvSpPr>
        <p:spPr>
          <a:xfrm>
            <a:off x="310900" y="1689850"/>
            <a:ext cx="4924200" cy="17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print(</a:t>
            </a: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"Name the best programming language</a:t>
            </a: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?")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language = input()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if language == "Python":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    print("Hello Pythonista")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else: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    print("Wrong, Python is the best!")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614" name="Google Shape;614;p47"/>
          <p:cNvSpPr/>
          <p:nvPr/>
        </p:nvSpPr>
        <p:spPr>
          <a:xfrm>
            <a:off x="5428975" y="2607122"/>
            <a:ext cx="180000" cy="18000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1</a:t>
            </a:r>
            <a:endParaRPr sz="1000">
              <a:solidFill>
                <a:srgbClr val="FFFFFF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615" name="Google Shape;615;p47"/>
          <p:cNvSpPr/>
          <p:nvPr/>
        </p:nvSpPr>
        <p:spPr>
          <a:xfrm>
            <a:off x="5428975" y="3064322"/>
            <a:ext cx="180000" cy="18000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3</a:t>
            </a:r>
            <a:endParaRPr sz="1000">
              <a:solidFill>
                <a:srgbClr val="FFFFFF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616" name="Google Shape;616;p47"/>
          <p:cNvSpPr/>
          <p:nvPr/>
        </p:nvSpPr>
        <p:spPr>
          <a:xfrm>
            <a:off x="5428975" y="3553653"/>
            <a:ext cx="180000" cy="18000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4</a:t>
            </a:r>
            <a:endParaRPr sz="1000">
              <a:solidFill>
                <a:srgbClr val="FFFFFF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grpSp>
        <p:nvGrpSpPr>
          <p:cNvPr id="617" name="Google Shape;617;p47"/>
          <p:cNvGrpSpPr/>
          <p:nvPr/>
        </p:nvGrpSpPr>
        <p:grpSpPr>
          <a:xfrm>
            <a:off x="5236574" y="2803285"/>
            <a:ext cx="390401" cy="229550"/>
            <a:chOff x="5236574" y="2803285"/>
            <a:chExt cx="390401" cy="229550"/>
          </a:xfrm>
        </p:grpSpPr>
        <p:sp>
          <p:nvSpPr>
            <p:cNvPr id="618" name="Google Shape;618;p47"/>
            <p:cNvSpPr/>
            <p:nvPr/>
          </p:nvSpPr>
          <p:spPr>
            <a:xfrm>
              <a:off x="5410975" y="2816835"/>
              <a:ext cx="216000" cy="216000"/>
            </a:xfrm>
            <a:prstGeom prst="ellipse">
              <a:avLst/>
            </a:prstGeom>
            <a:noFill/>
            <a:ln cap="flat" cmpd="sng" w="9525">
              <a:solidFill>
                <a:schemeClr val="accent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endParaRPr>
            </a:p>
          </p:txBody>
        </p:sp>
        <p:sp>
          <p:nvSpPr>
            <p:cNvPr id="619" name="Google Shape;619;p47"/>
            <p:cNvSpPr/>
            <p:nvPr/>
          </p:nvSpPr>
          <p:spPr>
            <a:xfrm>
              <a:off x="5236574" y="2803285"/>
              <a:ext cx="216000" cy="216000"/>
            </a:xfrm>
            <a:prstGeom prst="ellipse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000">
                  <a:solidFill>
                    <a:schemeClr val="accent6"/>
                  </a:solidFill>
                  <a:latin typeface="Quicksand"/>
                  <a:ea typeface="Quicksand"/>
                  <a:cs typeface="Quicksand"/>
                  <a:sym typeface="Quicksand"/>
                </a:rPr>
                <a:t>▹</a:t>
              </a:r>
              <a:endParaRPr sz="1000">
                <a:solidFill>
                  <a:schemeClr val="accent6"/>
                </a:solidFill>
                <a:latin typeface="Quicksand"/>
                <a:ea typeface="Quicksand"/>
                <a:cs typeface="Quicksand"/>
                <a:sym typeface="Quicksand"/>
              </a:endParaRPr>
            </a:p>
          </p:txBody>
        </p:sp>
      </p:grpSp>
      <p:sp>
        <p:nvSpPr>
          <p:cNvPr id="620" name="Google Shape;620;p47"/>
          <p:cNvSpPr/>
          <p:nvPr/>
        </p:nvSpPr>
        <p:spPr>
          <a:xfrm>
            <a:off x="5428975" y="2835722"/>
            <a:ext cx="180000" cy="18000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2</a:t>
            </a:r>
            <a:endParaRPr sz="1000">
              <a:solidFill>
                <a:srgbClr val="FFFFFF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4" name="Shape 6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5" name="Google Shape;625;p48"/>
          <p:cNvSpPr txBox="1"/>
          <p:nvPr>
            <p:ph type="title"/>
          </p:nvPr>
        </p:nvSpPr>
        <p:spPr>
          <a:xfrm>
            <a:off x="310900" y="313512"/>
            <a:ext cx="8521200" cy="69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Multiple choice questions</a:t>
            </a:r>
            <a:endParaRPr/>
          </a:p>
        </p:txBody>
      </p:sp>
      <p:sp>
        <p:nvSpPr>
          <p:cNvPr id="626" name="Google Shape;626;p48"/>
          <p:cNvSpPr txBox="1"/>
          <p:nvPr>
            <p:ph idx="3" type="subTitle"/>
          </p:nvPr>
        </p:nvSpPr>
        <p:spPr>
          <a:xfrm>
            <a:off x="6840000" y="0"/>
            <a:ext cx="1959900" cy="314100"/>
          </a:xfrm>
          <a:prstGeom prst="rect">
            <a:avLst/>
          </a:prstGeom>
        </p:spPr>
        <p:txBody>
          <a:bodyPr anchorCtr="0" anchor="ctr" bIns="91425" lIns="91425" spcFirstLastPara="1" rIns="0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Plenary</a:t>
            </a:r>
            <a:endParaRPr/>
          </a:p>
        </p:txBody>
      </p:sp>
      <p:sp>
        <p:nvSpPr>
          <p:cNvPr id="627" name="Google Shape;627;p48"/>
          <p:cNvSpPr txBox="1"/>
          <p:nvPr/>
        </p:nvSpPr>
        <p:spPr>
          <a:xfrm>
            <a:off x="5257800" y="1289300"/>
            <a:ext cx="3564900" cy="294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54000" wrap="square" tIns="91425">
            <a:noAutofit/>
          </a:bodyPr>
          <a:lstStyle/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FFFF"/>
                </a:solidFill>
                <a:highlight>
                  <a:schemeClr val="accent6"/>
                </a:highlight>
                <a:latin typeface="Quicksand"/>
                <a:ea typeface="Quicksand"/>
                <a:cs typeface="Quicksand"/>
                <a:sym typeface="Quicksand"/>
              </a:rPr>
              <a:t> Questions </a:t>
            </a:r>
            <a:r>
              <a:rPr lang="en-GB">
                <a:solidFill>
                  <a:srgbClr val="FFFFFF"/>
                </a:solidFill>
                <a:highlight>
                  <a:schemeClr val="accent6"/>
                </a:highlight>
                <a:latin typeface="Quicksand"/>
                <a:ea typeface="Quicksand"/>
                <a:cs typeface="Quicksand"/>
                <a:sym typeface="Quicksand"/>
              </a:rPr>
              <a:t>.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 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l">
              <a:lnSpc>
                <a:spcPct val="112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accent6"/>
                </a:solidFill>
                <a:latin typeface="Quicksand"/>
                <a:ea typeface="Quicksand"/>
                <a:cs typeface="Quicksand"/>
                <a:sym typeface="Quicksand"/>
              </a:rPr>
              <a:t>When this program is executed, what will be displayed on the screen if the user enters </a:t>
            </a:r>
            <a:r>
              <a:rPr lang="en-GB">
                <a:solidFill>
                  <a:schemeClr val="accent6"/>
                </a:solidFill>
                <a:latin typeface="Roboto Mono"/>
                <a:ea typeface="Roboto Mono"/>
                <a:cs typeface="Roboto Mono"/>
                <a:sym typeface="Roboto Mono"/>
              </a:rPr>
              <a:t>0</a:t>
            </a:r>
            <a:r>
              <a:rPr lang="en-GB">
                <a:solidFill>
                  <a:schemeClr val="accent6"/>
                </a:solidFill>
                <a:latin typeface="Quicksand"/>
                <a:ea typeface="Quicksand"/>
                <a:cs typeface="Quicksand"/>
                <a:sym typeface="Quicksand"/>
              </a:rPr>
              <a:t> at the prompt?</a:t>
            </a:r>
            <a:endParaRPr>
              <a:solidFill>
                <a:schemeClr val="accent6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-317500" lvl="0" marL="457200" rtl="0" algn="l">
              <a:lnSpc>
                <a:spcPct val="112000"/>
              </a:lnSpc>
              <a:spcBef>
                <a:spcPts val="12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Quicksand"/>
              <a:buAutoNum type="alphaUcPeriod"/>
            </a:pPr>
            <a:r>
              <a:rPr lang="en-GB">
                <a:solidFill>
                  <a:schemeClr val="accent6"/>
                </a:solidFill>
                <a:latin typeface="Roboto Mono"/>
                <a:ea typeface="Roboto Mono"/>
                <a:cs typeface="Roboto Mono"/>
                <a:sym typeface="Roboto Mono"/>
              </a:rPr>
              <a:t>0 is positive</a:t>
            </a:r>
            <a:br>
              <a:rPr lang="en-GB">
                <a:solidFill>
                  <a:schemeClr val="accent6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-GB">
                <a:solidFill>
                  <a:schemeClr val="accent6"/>
                </a:solidFill>
                <a:latin typeface="Roboto Mono"/>
                <a:ea typeface="Roboto Mono"/>
                <a:cs typeface="Roboto Mono"/>
                <a:sym typeface="Roboto Mono"/>
              </a:rPr>
              <a:t>0 is negative</a:t>
            </a:r>
            <a:endParaRPr>
              <a:solidFill>
                <a:schemeClr val="accent6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-317500" lvl="0" marL="457200" rtl="0" algn="l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Roboto Mono"/>
              <a:buAutoNum type="alphaUcPeriod"/>
            </a:pPr>
            <a:r>
              <a:rPr lang="en-GB">
                <a:solidFill>
                  <a:schemeClr val="accent6"/>
                </a:solidFill>
                <a:latin typeface="Roboto Mono"/>
                <a:ea typeface="Roboto Mono"/>
                <a:cs typeface="Roboto Mono"/>
                <a:sym typeface="Roboto Mono"/>
              </a:rPr>
              <a:t>0 is negative</a:t>
            </a:r>
            <a:endParaRPr>
              <a:solidFill>
                <a:schemeClr val="accent6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-317500" lvl="0" marL="457200" rtl="0" algn="l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Roboto Mono"/>
              <a:buAutoNum type="alphaUcPeriod"/>
            </a:pPr>
            <a:r>
              <a:rPr lang="en-GB">
                <a:solidFill>
                  <a:schemeClr val="accent6"/>
                </a:solidFill>
                <a:latin typeface="Roboto Mono"/>
                <a:ea typeface="Roboto Mono"/>
                <a:cs typeface="Roboto Mono"/>
                <a:sym typeface="Roboto Mono"/>
              </a:rPr>
              <a:t>0 is positive</a:t>
            </a:r>
            <a:endParaRPr>
              <a:solidFill>
                <a:schemeClr val="accent6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-317500" lvl="0" marL="457200" rtl="0" algn="l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Quicksand"/>
              <a:buAutoNum type="alphaUcPeriod"/>
            </a:pPr>
            <a:r>
              <a:rPr lang="en-GB">
                <a:solidFill>
                  <a:schemeClr val="accent6"/>
                </a:solidFill>
                <a:latin typeface="Quicksand"/>
                <a:ea typeface="Quicksand"/>
                <a:cs typeface="Quicksand"/>
                <a:sym typeface="Quicksand"/>
              </a:rPr>
              <a:t>There is an error in the program</a:t>
            </a:r>
            <a:endParaRPr>
              <a:solidFill>
                <a:schemeClr val="accent6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628" name="Google Shape;628;p48"/>
          <p:cNvSpPr txBox="1"/>
          <p:nvPr/>
        </p:nvSpPr>
        <p:spPr>
          <a:xfrm>
            <a:off x="310900" y="1689850"/>
            <a:ext cx="4924200" cy="17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print("Enter a number")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number = int(input())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if number &gt; 0: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    print(f"{number}, is positive")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else: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    print(f"{number}, is negative")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629" name="Google Shape;629;p48"/>
          <p:cNvSpPr/>
          <p:nvPr/>
        </p:nvSpPr>
        <p:spPr>
          <a:xfrm>
            <a:off x="5428975" y="2607122"/>
            <a:ext cx="180000" cy="18000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1</a:t>
            </a:r>
            <a:endParaRPr sz="1000">
              <a:solidFill>
                <a:srgbClr val="FFFFFF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630" name="Google Shape;630;p48"/>
          <p:cNvSpPr/>
          <p:nvPr/>
        </p:nvSpPr>
        <p:spPr>
          <a:xfrm>
            <a:off x="5428975" y="3290722"/>
            <a:ext cx="180000" cy="18000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3</a:t>
            </a:r>
            <a:endParaRPr sz="1000">
              <a:solidFill>
                <a:srgbClr val="FFFFFF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631" name="Google Shape;631;p48"/>
          <p:cNvSpPr/>
          <p:nvPr/>
        </p:nvSpPr>
        <p:spPr>
          <a:xfrm>
            <a:off x="5428975" y="3553653"/>
            <a:ext cx="180000" cy="18000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4</a:t>
            </a:r>
            <a:endParaRPr sz="1000">
              <a:solidFill>
                <a:srgbClr val="FFFFFF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632" name="Google Shape;632;p48"/>
          <p:cNvSpPr/>
          <p:nvPr/>
        </p:nvSpPr>
        <p:spPr>
          <a:xfrm>
            <a:off x="5428975" y="3080384"/>
            <a:ext cx="180000" cy="18000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2</a:t>
            </a:r>
            <a:endParaRPr sz="1000">
              <a:solidFill>
                <a:srgbClr val="FFFFFF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grpSp>
        <p:nvGrpSpPr>
          <p:cNvPr id="633" name="Google Shape;633;p48"/>
          <p:cNvGrpSpPr/>
          <p:nvPr/>
        </p:nvGrpSpPr>
        <p:grpSpPr>
          <a:xfrm>
            <a:off x="5235099" y="3263673"/>
            <a:ext cx="390401" cy="229550"/>
            <a:chOff x="4016999" y="3324110"/>
            <a:chExt cx="390401" cy="229550"/>
          </a:xfrm>
        </p:grpSpPr>
        <p:sp>
          <p:nvSpPr>
            <p:cNvPr id="634" name="Google Shape;634;p48"/>
            <p:cNvSpPr/>
            <p:nvPr/>
          </p:nvSpPr>
          <p:spPr>
            <a:xfrm>
              <a:off x="4191400" y="3337660"/>
              <a:ext cx="216000" cy="216000"/>
            </a:xfrm>
            <a:prstGeom prst="ellipse">
              <a:avLst/>
            </a:prstGeom>
            <a:noFill/>
            <a:ln cap="flat" cmpd="sng" w="9525">
              <a:solidFill>
                <a:schemeClr val="accent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endParaRPr>
            </a:p>
          </p:txBody>
        </p:sp>
        <p:sp>
          <p:nvSpPr>
            <p:cNvPr id="635" name="Google Shape;635;p48"/>
            <p:cNvSpPr/>
            <p:nvPr/>
          </p:nvSpPr>
          <p:spPr>
            <a:xfrm>
              <a:off x="4016999" y="3324110"/>
              <a:ext cx="216000" cy="216000"/>
            </a:xfrm>
            <a:prstGeom prst="ellipse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000">
                  <a:solidFill>
                    <a:schemeClr val="accent6"/>
                  </a:solidFill>
                  <a:latin typeface="Quicksand"/>
                  <a:ea typeface="Quicksand"/>
                  <a:cs typeface="Quicksand"/>
                  <a:sym typeface="Quicksand"/>
                </a:rPr>
                <a:t>▹</a:t>
              </a:r>
              <a:endParaRPr sz="1000">
                <a:solidFill>
                  <a:schemeClr val="accent6"/>
                </a:solidFill>
                <a:latin typeface="Quicksand"/>
                <a:ea typeface="Quicksand"/>
                <a:cs typeface="Quicksand"/>
                <a:sym typeface="Quicksand"/>
              </a:endParaRPr>
            </a:p>
          </p:txBody>
        </p: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9" name="Shape 6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0" name="Google Shape;640;p49"/>
          <p:cNvSpPr txBox="1"/>
          <p:nvPr>
            <p:ph type="title"/>
          </p:nvPr>
        </p:nvSpPr>
        <p:spPr>
          <a:xfrm>
            <a:off x="310900" y="313512"/>
            <a:ext cx="8521200" cy="69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Multiple choice questions</a:t>
            </a:r>
            <a:endParaRPr/>
          </a:p>
        </p:txBody>
      </p:sp>
      <p:sp>
        <p:nvSpPr>
          <p:cNvPr id="641" name="Google Shape;641;p49"/>
          <p:cNvSpPr txBox="1"/>
          <p:nvPr>
            <p:ph idx="3" type="subTitle"/>
          </p:nvPr>
        </p:nvSpPr>
        <p:spPr>
          <a:xfrm>
            <a:off x="6840000" y="0"/>
            <a:ext cx="1959900" cy="314100"/>
          </a:xfrm>
          <a:prstGeom prst="rect">
            <a:avLst/>
          </a:prstGeom>
        </p:spPr>
        <p:txBody>
          <a:bodyPr anchorCtr="0" anchor="ctr" bIns="91425" lIns="91425" spcFirstLastPara="1" rIns="0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Plenary</a:t>
            </a:r>
            <a:endParaRPr/>
          </a:p>
        </p:txBody>
      </p:sp>
      <p:sp>
        <p:nvSpPr>
          <p:cNvPr id="642" name="Google Shape;642;p49"/>
          <p:cNvSpPr txBox="1"/>
          <p:nvPr/>
        </p:nvSpPr>
        <p:spPr>
          <a:xfrm>
            <a:off x="5257800" y="1289300"/>
            <a:ext cx="3564900" cy="234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54000" wrap="square" tIns="91425">
            <a:noAutofit/>
          </a:bodyPr>
          <a:lstStyle/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FFFF"/>
                </a:solidFill>
                <a:highlight>
                  <a:schemeClr val="accent6"/>
                </a:highlight>
                <a:latin typeface="Quicksand"/>
                <a:ea typeface="Quicksand"/>
                <a:cs typeface="Quicksand"/>
                <a:sym typeface="Quicksand"/>
              </a:rPr>
              <a:t> Questions </a:t>
            </a:r>
            <a:r>
              <a:rPr lang="en-GB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.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 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l">
              <a:lnSpc>
                <a:spcPct val="112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accent6"/>
                </a:solidFill>
                <a:latin typeface="Quicksand"/>
                <a:ea typeface="Quicksand"/>
                <a:cs typeface="Quicksand"/>
                <a:sym typeface="Quicksand"/>
              </a:rPr>
              <a:t>When this program is executed, what will be displayed on the screen?</a:t>
            </a:r>
            <a:endParaRPr>
              <a:solidFill>
                <a:schemeClr val="accent6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-317500" lvl="0" marL="457200" rtl="0" algn="l">
              <a:lnSpc>
                <a:spcPct val="112000"/>
              </a:lnSpc>
              <a:spcBef>
                <a:spcPts val="12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Quicksand"/>
              <a:buAutoNum type="alphaUcPeriod"/>
            </a:pPr>
            <a:r>
              <a:rPr lang="en-GB">
                <a:solidFill>
                  <a:schemeClr val="accent6"/>
                </a:solidFill>
                <a:latin typeface="Roboto Mono"/>
                <a:ea typeface="Roboto Mono"/>
                <a:cs typeface="Roboto Mono"/>
                <a:sym typeface="Roboto Mono"/>
              </a:rPr>
              <a:t>small</a:t>
            </a:r>
            <a:br>
              <a:rPr lang="en-GB">
                <a:solidFill>
                  <a:schemeClr val="accent6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-GB">
                <a:solidFill>
                  <a:schemeClr val="accent6"/>
                </a:solidFill>
                <a:latin typeface="Roboto Mono"/>
                <a:ea typeface="Roboto Mono"/>
                <a:cs typeface="Roboto Mono"/>
                <a:sym typeface="Roboto Mono"/>
              </a:rPr>
              <a:t>medium</a:t>
            </a:r>
            <a:br>
              <a:rPr lang="en-GB">
                <a:solidFill>
                  <a:schemeClr val="accent6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-GB">
                <a:solidFill>
                  <a:schemeClr val="accent6"/>
                </a:solidFill>
                <a:latin typeface="Roboto Mono"/>
                <a:ea typeface="Roboto Mono"/>
                <a:cs typeface="Roboto Mono"/>
                <a:sym typeface="Roboto Mono"/>
              </a:rPr>
              <a:t>medium</a:t>
            </a:r>
            <a:br>
              <a:rPr lang="en-GB">
                <a:solidFill>
                  <a:schemeClr val="accent6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-GB">
                <a:solidFill>
                  <a:schemeClr val="accent6"/>
                </a:solidFill>
                <a:latin typeface="Roboto Mono"/>
                <a:ea typeface="Roboto Mono"/>
                <a:cs typeface="Roboto Mono"/>
                <a:sym typeface="Roboto Mono"/>
              </a:rPr>
              <a:t>large</a:t>
            </a:r>
            <a:endParaRPr>
              <a:solidFill>
                <a:schemeClr val="accent6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-317500" lvl="0" marL="457200" rtl="0" algn="l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Roboto Mono"/>
              <a:buAutoNum type="alphaUcPeriod"/>
            </a:pPr>
            <a:r>
              <a:rPr lang="en-GB">
                <a:solidFill>
                  <a:schemeClr val="accent6"/>
                </a:solidFill>
                <a:latin typeface="Roboto Mono"/>
                <a:ea typeface="Roboto Mono"/>
                <a:cs typeface="Roboto Mono"/>
                <a:sym typeface="Roboto Mono"/>
              </a:rPr>
              <a:t>large</a:t>
            </a:r>
            <a:endParaRPr>
              <a:solidFill>
                <a:schemeClr val="accent6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643" name="Google Shape;643;p49"/>
          <p:cNvSpPr txBox="1"/>
          <p:nvPr/>
        </p:nvSpPr>
        <p:spPr>
          <a:xfrm>
            <a:off x="310900" y="1689850"/>
            <a:ext cx="4924200" cy="209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number = 13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if number &lt; 10: 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    print("small")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elif number &lt; 100: 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    print("medium")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elif number &lt; 1000: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    print("large")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644" name="Google Shape;644;p49"/>
          <p:cNvSpPr/>
          <p:nvPr/>
        </p:nvSpPr>
        <p:spPr>
          <a:xfrm>
            <a:off x="5428975" y="2371247"/>
            <a:ext cx="180000" cy="18000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1</a:t>
            </a:r>
            <a:endParaRPr sz="1000">
              <a:solidFill>
                <a:srgbClr val="FFFFFF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645" name="Google Shape;645;p49"/>
          <p:cNvSpPr/>
          <p:nvPr/>
        </p:nvSpPr>
        <p:spPr>
          <a:xfrm>
            <a:off x="5428975" y="2830997"/>
            <a:ext cx="180000" cy="18000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3</a:t>
            </a:r>
            <a:endParaRPr sz="1000">
              <a:solidFill>
                <a:srgbClr val="FFFFFF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646" name="Google Shape;646;p49"/>
          <p:cNvSpPr/>
          <p:nvPr/>
        </p:nvSpPr>
        <p:spPr>
          <a:xfrm>
            <a:off x="5428975" y="3290753"/>
            <a:ext cx="180000" cy="18000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4</a:t>
            </a:r>
            <a:endParaRPr sz="1000">
              <a:solidFill>
                <a:srgbClr val="FFFFFF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grpSp>
        <p:nvGrpSpPr>
          <p:cNvPr id="647" name="Google Shape;647;p49"/>
          <p:cNvGrpSpPr/>
          <p:nvPr/>
        </p:nvGrpSpPr>
        <p:grpSpPr>
          <a:xfrm>
            <a:off x="5236724" y="2546973"/>
            <a:ext cx="390401" cy="229550"/>
            <a:chOff x="4541399" y="2546973"/>
            <a:chExt cx="390401" cy="229550"/>
          </a:xfrm>
        </p:grpSpPr>
        <p:sp>
          <p:nvSpPr>
            <p:cNvPr id="648" name="Google Shape;648;p49"/>
            <p:cNvSpPr/>
            <p:nvPr/>
          </p:nvSpPr>
          <p:spPr>
            <a:xfrm>
              <a:off x="4715800" y="2560523"/>
              <a:ext cx="216000" cy="216000"/>
            </a:xfrm>
            <a:prstGeom prst="ellipse">
              <a:avLst/>
            </a:prstGeom>
            <a:noFill/>
            <a:ln cap="flat" cmpd="sng" w="9525">
              <a:solidFill>
                <a:schemeClr val="accent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endParaRPr>
            </a:p>
          </p:txBody>
        </p:sp>
        <p:sp>
          <p:nvSpPr>
            <p:cNvPr id="649" name="Google Shape;649;p49"/>
            <p:cNvSpPr/>
            <p:nvPr/>
          </p:nvSpPr>
          <p:spPr>
            <a:xfrm>
              <a:off x="4541399" y="2546973"/>
              <a:ext cx="216000" cy="216000"/>
            </a:xfrm>
            <a:prstGeom prst="ellipse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000">
                  <a:solidFill>
                    <a:schemeClr val="accent6"/>
                  </a:solidFill>
                  <a:latin typeface="Quicksand"/>
                  <a:ea typeface="Quicksand"/>
                  <a:cs typeface="Quicksand"/>
                  <a:sym typeface="Quicksand"/>
                </a:rPr>
                <a:t>▹</a:t>
              </a:r>
              <a:endParaRPr sz="1000">
                <a:solidFill>
                  <a:schemeClr val="accent6"/>
                </a:solidFill>
                <a:latin typeface="Quicksand"/>
                <a:ea typeface="Quicksand"/>
                <a:cs typeface="Quicksand"/>
                <a:sym typeface="Quicksand"/>
              </a:endParaRPr>
            </a:p>
          </p:txBody>
        </p:sp>
      </p:grpSp>
      <p:sp>
        <p:nvSpPr>
          <p:cNvPr id="650" name="Google Shape;650;p49"/>
          <p:cNvSpPr/>
          <p:nvPr/>
        </p:nvSpPr>
        <p:spPr>
          <a:xfrm>
            <a:off x="5428975" y="2581284"/>
            <a:ext cx="180000" cy="18000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2</a:t>
            </a:r>
            <a:endParaRPr sz="1000">
              <a:solidFill>
                <a:srgbClr val="FFFFFF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4" name="Shape 6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" name="Google Shape;655;p50"/>
          <p:cNvSpPr txBox="1"/>
          <p:nvPr>
            <p:ph idx="1" type="body"/>
          </p:nvPr>
        </p:nvSpPr>
        <p:spPr>
          <a:xfrm>
            <a:off x="310900" y="1017724"/>
            <a:ext cx="4096500" cy="365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/>
              <a:t>In this lesson, you…</a:t>
            </a:r>
            <a:endParaRPr b="1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/>
              <a:t>Discovered how to use conditions to control the flow of execution in your programs </a:t>
            </a:r>
            <a:endParaRPr/>
          </a:p>
        </p:txBody>
      </p:sp>
      <p:sp>
        <p:nvSpPr>
          <p:cNvPr id="656" name="Google Shape;656;p50"/>
          <p:cNvSpPr txBox="1"/>
          <p:nvPr>
            <p:ph type="title"/>
          </p:nvPr>
        </p:nvSpPr>
        <p:spPr>
          <a:xfrm>
            <a:off x="310900" y="313512"/>
            <a:ext cx="8521200" cy="69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Next lesson</a:t>
            </a:r>
            <a:endParaRPr/>
          </a:p>
        </p:txBody>
      </p:sp>
      <p:sp>
        <p:nvSpPr>
          <p:cNvPr id="657" name="Google Shape;657;p50"/>
          <p:cNvSpPr txBox="1"/>
          <p:nvPr>
            <p:ph idx="12" type="sldNum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658" name="Google Shape;658;p50"/>
          <p:cNvSpPr txBox="1"/>
          <p:nvPr>
            <p:ph idx="2" type="body"/>
          </p:nvPr>
        </p:nvSpPr>
        <p:spPr>
          <a:xfrm>
            <a:off x="4736600" y="1017700"/>
            <a:ext cx="4096500" cy="365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/>
              <a:t>Next lesson, you will…</a:t>
            </a:r>
            <a:endParaRPr b="1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/>
              <a:t>Make your own programs that use selection </a:t>
            </a:r>
            <a:endParaRPr/>
          </a:p>
        </p:txBody>
      </p:sp>
      <p:sp>
        <p:nvSpPr>
          <p:cNvPr id="659" name="Google Shape;659;p50"/>
          <p:cNvSpPr txBox="1"/>
          <p:nvPr>
            <p:ph idx="3" type="subTitle"/>
          </p:nvPr>
        </p:nvSpPr>
        <p:spPr>
          <a:xfrm>
            <a:off x="6840000" y="0"/>
            <a:ext cx="1959900" cy="314100"/>
          </a:xfrm>
          <a:prstGeom prst="rect">
            <a:avLst/>
          </a:prstGeom>
        </p:spPr>
        <p:txBody>
          <a:bodyPr anchorCtr="0" anchor="ctr" bIns="91425" lIns="91425" spcFirstLastPara="1" rIns="0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Summary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5"/>
          <p:cNvSpPr txBox="1"/>
          <p:nvPr>
            <p:ph type="title"/>
          </p:nvPr>
        </p:nvSpPr>
        <p:spPr>
          <a:xfrm>
            <a:off x="310900" y="313512"/>
            <a:ext cx="8521200" cy="69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Make a prediction</a:t>
            </a:r>
            <a:endParaRPr/>
          </a:p>
        </p:txBody>
      </p:sp>
      <p:sp>
        <p:nvSpPr>
          <p:cNvPr id="119" name="Google Shape;119;p15"/>
          <p:cNvSpPr txBox="1"/>
          <p:nvPr>
            <p:ph idx="3" type="subTitle"/>
          </p:nvPr>
        </p:nvSpPr>
        <p:spPr>
          <a:xfrm>
            <a:off x="6840000" y="0"/>
            <a:ext cx="1959900" cy="314100"/>
          </a:xfrm>
          <a:prstGeom prst="rect">
            <a:avLst/>
          </a:prstGeom>
        </p:spPr>
        <p:txBody>
          <a:bodyPr anchorCtr="0" anchor="ctr" bIns="91425" lIns="91425" spcFirstLastPara="1" rIns="0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Starter activity</a:t>
            </a:r>
            <a:endParaRPr/>
          </a:p>
        </p:txBody>
      </p:sp>
      <p:sp>
        <p:nvSpPr>
          <p:cNvPr id="120" name="Google Shape;120;p15"/>
          <p:cNvSpPr/>
          <p:nvPr/>
        </p:nvSpPr>
        <p:spPr>
          <a:xfrm>
            <a:off x="5265600" y="1172925"/>
            <a:ext cx="1040040" cy="314118"/>
          </a:xfrm>
          <a:prstGeom prst="flowChartTerminator">
            <a:avLst/>
          </a:prstGeom>
          <a:solidFill>
            <a:schemeClr val="dk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lt1"/>
                </a:solidFill>
                <a:latin typeface="Quicksand"/>
                <a:ea typeface="Quicksand"/>
                <a:cs typeface="Quicksand"/>
                <a:sym typeface="Quicksand"/>
              </a:rPr>
              <a:t>Start</a:t>
            </a:r>
            <a:endParaRPr>
              <a:solidFill>
                <a:schemeClr val="lt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21" name="Google Shape;121;p15"/>
          <p:cNvSpPr/>
          <p:nvPr/>
        </p:nvSpPr>
        <p:spPr>
          <a:xfrm>
            <a:off x="5049825" y="1718475"/>
            <a:ext cx="1471600" cy="469400"/>
          </a:xfrm>
          <a:prstGeom prst="flowChartInputOutpu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Input number</a:t>
            </a:r>
            <a:endParaRPr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22" name="Google Shape;122;p15"/>
          <p:cNvSpPr/>
          <p:nvPr/>
        </p:nvSpPr>
        <p:spPr>
          <a:xfrm>
            <a:off x="4849300" y="2443900"/>
            <a:ext cx="1866975" cy="929325"/>
          </a:xfrm>
          <a:prstGeom prst="flowChartDecision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number &gt; 5</a:t>
            </a:r>
            <a:endParaRPr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23" name="Google Shape;123;p15"/>
          <p:cNvSpPr/>
          <p:nvPr/>
        </p:nvSpPr>
        <p:spPr>
          <a:xfrm>
            <a:off x="4803913" y="3704825"/>
            <a:ext cx="1963400" cy="469400"/>
          </a:xfrm>
          <a:prstGeom prst="flowChartInputOutput">
            <a:avLst/>
          </a:prstGeom>
          <a:solidFill>
            <a:schemeClr val="dk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lt1"/>
                </a:solidFill>
                <a:latin typeface="Quicksand"/>
                <a:ea typeface="Quicksand"/>
                <a:cs typeface="Quicksand"/>
                <a:sym typeface="Quicksand"/>
              </a:rPr>
              <a:t>Output number + 5</a:t>
            </a:r>
            <a:endParaRPr>
              <a:solidFill>
                <a:schemeClr val="lt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24" name="Google Shape;124;p15"/>
          <p:cNvSpPr/>
          <p:nvPr/>
        </p:nvSpPr>
        <p:spPr>
          <a:xfrm>
            <a:off x="6880701" y="2672350"/>
            <a:ext cx="1963400" cy="469400"/>
          </a:xfrm>
          <a:prstGeom prst="flowChartInputOutpu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Output number - 5</a:t>
            </a:r>
            <a:endParaRPr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25" name="Google Shape;125;p15"/>
          <p:cNvSpPr/>
          <p:nvPr/>
        </p:nvSpPr>
        <p:spPr>
          <a:xfrm>
            <a:off x="5265600" y="4494025"/>
            <a:ext cx="1040040" cy="314118"/>
          </a:xfrm>
          <a:prstGeom prst="flowChartTerminator">
            <a:avLst/>
          </a:prstGeom>
          <a:solidFill>
            <a:schemeClr val="dk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lt1"/>
                </a:solidFill>
                <a:latin typeface="Quicksand"/>
                <a:ea typeface="Quicksand"/>
                <a:cs typeface="Quicksand"/>
                <a:sym typeface="Quicksand"/>
              </a:rPr>
              <a:t>End</a:t>
            </a:r>
            <a:endParaRPr>
              <a:solidFill>
                <a:schemeClr val="lt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cxnSp>
        <p:nvCxnSpPr>
          <p:cNvPr id="126" name="Google Shape;126;p15"/>
          <p:cNvCxnSpPr>
            <a:stCxn id="120" idx="2"/>
            <a:endCxn id="121" idx="1"/>
          </p:cNvCxnSpPr>
          <p:nvPr/>
        </p:nvCxnSpPr>
        <p:spPr>
          <a:xfrm>
            <a:off x="5785620" y="1487043"/>
            <a:ext cx="0" cy="2313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27" name="Google Shape;127;p15"/>
          <p:cNvCxnSpPr>
            <a:stCxn id="121" idx="4"/>
            <a:endCxn id="122" idx="0"/>
          </p:cNvCxnSpPr>
          <p:nvPr/>
        </p:nvCxnSpPr>
        <p:spPr>
          <a:xfrm flipH="1">
            <a:off x="5782925" y="2187875"/>
            <a:ext cx="2700" cy="2559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28" name="Google Shape;128;p15"/>
          <p:cNvCxnSpPr>
            <a:stCxn id="122" idx="2"/>
            <a:endCxn id="123" idx="1"/>
          </p:cNvCxnSpPr>
          <p:nvPr/>
        </p:nvCxnSpPr>
        <p:spPr>
          <a:xfrm>
            <a:off x="5782787" y="3373225"/>
            <a:ext cx="2700" cy="3315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29" name="Google Shape;129;p15"/>
          <p:cNvCxnSpPr>
            <a:stCxn id="123" idx="4"/>
            <a:endCxn id="125" idx="0"/>
          </p:cNvCxnSpPr>
          <p:nvPr/>
        </p:nvCxnSpPr>
        <p:spPr>
          <a:xfrm>
            <a:off x="5785613" y="4174225"/>
            <a:ext cx="0" cy="3198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30" name="Google Shape;130;p15"/>
          <p:cNvCxnSpPr>
            <a:stCxn id="122" idx="3"/>
            <a:endCxn id="124" idx="2"/>
          </p:cNvCxnSpPr>
          <p:nvPr/>
        </p:nvCxnSpPr>
        <p:spPr>
          <a:xfrm flipH="1" rot="10800000">
            <a:off x="6716275" y="2907063"/>
            <a:ext cx="360900" cy="15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31" name="Google Shape;131;p15"/>
          <p:cNvCxnSpPr>
            <a:endCxn id="125" idx="3"/>
          </p:cNvCxnSpPr>
          <p:nvPr/>
        </p:nvCxnSpPr>
        <p:spPr>
          <a:xfrm rot="10800000">
            <a:off x="6305640" y="4651084"/>
            <a:ext cx="13707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32" name="Google Shape;132;p15"/>
          <p:cNvCxnSpPr>
            <a:stCxn id="124" idx="3"/>
          </p:cNvCxnSpPr>
          <p:nvPr/>
        </p:nvCxnSpPr>
        <p:spPr>
          <a:xfrm>
            <a:off x="7666061" y="3141750"/>
            <a:ext cx="0" cy="15105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33" name="Google Shape;133;p15"/>
          <p:cNvSpPr txBox="1"/>
          <p:nvPr/>
        </p:nvSpPr>
        <p:spPr>
          <a:xfrm>
            <a:off x="5780250" y="3306437"/>
            <a:ext cx="657900" cy="38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True</a:t>
            </a:r>
            <a:endParaRPr b="1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34" name="Google Shape;134;p15"/>
          <p:cNvSpPr txBox="1"/>
          <p:nvPr/>
        </p:nvSpPr>
        <p:spPr>
          <a:xfrm>
            <a:off x="6567776" y="2525187"/>
            <a:ext cx="657900" cy="38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False</a:t>
            </a:r>
            <a:endParaRPr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35" name="Google Shape;135;p15"/>
          <p:cNvSpPr txBox="1"/>
          <p:nvPr>
            <p:ph idx="1" type="body"/>
          </p:nvPr>
        </p:nvSpPr>
        <p:spPr>
          <a:xfrm>
            <a:off x="310900" y="1017724"/>
            <a:ext cx="4096500" cy="365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/>
              <a:t>10 + 5 is 15</a:t>
            </a:r>
            <a:endParaRPr b="1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So the output will be </a:t>
            </a:r>
            <a:r>
              <a:rPr b="1" lang="en-GB"/>
              <a:t>15</a:t>
            </a:r>
            <a:endParaRPr b="1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6"/>
          <p:cNvSpPr txBox="1"/>
          <p:nvPr>
            <p:ph type="title"/>
          </p:nvPr>
        </p:nvSpPr>
        <p:spPr>
          <a:xfrm>
            <a:off x="310900" y="313512"/>
            <a:ext cx="8521200" cy="69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Make a prediction</a:t>
            </a:r>
            <a:endParaRPr/>
          </a:p>
        </p:txBody>
      </p:sp>
      <p:sp>
        <p:nvSpPr>
          <p:cNvPr id="141" name="Google Shape;141;p16"/>
          <p:cNvSpPr txBox="1"/>
          <p:nvPr>
            <p:ph idx="3" type="subTitle"/>
          </p:nvPr>
        </p:nvSpPr>
        <p:spPr>
          <a:xfrm>
            <a:off x="6840000" y="0"/>
            <a:ext cx="1959900" cy="314100"/>
          </a:xfrm>
          <a:prstGeom prst="rect">
            <a:avLst/>
          </a:prstGeom>
        </p:spPr>
        <p:txBody>
          <a:bodyPr anchorCtr="0" anchor="ctr" bIns="91425" lIns="91425" spcFirstLastPara="1" rIns="0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Starter activity</a:t>
            </a:r>
            <a:endParaRPr/>
          </a:p>
        </p:txBody>
      </p:sp>
      <p:sp>
        <p:nvSpPr>
          <p:cNvPr id="142" name="Google Shape;142;p16"/>
          <p:cNvSpPr/>
          <p:nvPr/>
        </p:nvSpPr>
        <p:spPr>
          <a:xfrm>
            <a:off x="4983188" y="1572300"/>
            <a:ext cx="2473300" cy="1866125"/>
          </a:xfrm>
          <a:prstGeom prst="flowChartDecision">
            <a:avLst/>
          </a:prstGeom>
          <a:solidFill>
            <a:schemeClr val="dk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chemeClr val="lt1"/>
                </a:solidFill>
                <a:latin typeface="Quicksand"/>
                <a:ea typeface="Quicksand"/>
                <a:cs typeface="Quicksand"/>
                <a:sym typeface="Quicksand"/>
              </a:rPr>
              <a:t>number &gt; 5</a:t>
            </a:r>
            <a:endParaRPr sz="1800">
              <a:solidFill>
                <a:schemeClr val="lt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cxnSp>
        <p:nvCxnSpPr>
          <p:cNvPr id="143" name="Google Shape;143;p16"/>
          <p:cNvCxnSpPr>
            <a:stCxn id="142" idx="2"/>
            <a:endCxn id="144" idx="1"/>
          </p:cNvCxnSpPr>
          <p:nvPr/>
        </p:nvCxnSpPr>
        <p:spPr>
          <a:xfrm>
            <a:off x="6219838" y="3438425"/>
            <a:ext cx="2700" cy="3315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45" name="Google Shape;145;p16"/>
          <p:cNvCxnSpPr>
            <a:stCxn id="142" idx="3"/>
            <a:endCxn id="146" idx="2"/>
          </p:cNvCxnSpPr>
          <p:nvPr/>
        </p:nvCxnSpPr>
        <p:spPr>
          <a:xfrm flipH="1" rot="10800000">
            <a:off x="7456488" y="2503863"/>
            <a:ext cx="360900" cy="15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47" name="Google Shape;147;p16"/>
          <p:cNvSpPr txBox="1"/>
          <p:nvPr/>
        </p:nvSpPr>
        <p:spPr>
          <a:xfrm>
            <a:off x="6296725" y="3412487"/>
            <a:ext cx="657900" cy="38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True</a:t>
            </a:r>
            <a:endParaRPr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48" name="Google Shape;148;p16"/>
          <p:cNvSpPr txBox="1"/>
          <p:nvPr/>
        </p:nvSpPr>
        <p:spPr>
          <a:xfrm>
            <a:off x="7456501" y="2011387"/>
            <a:ext cx="657900" cy="38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False</a:t>
            </a:r>
            <a:endParaRPr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49" name="Google Shape;149;p16"/>
          <p:cNvSpPr txBox="1"/>
          <p:nvPr>
            <p:ph idx="1" type="body"/>
          </p:nvPr>
        </p:nvSpPr>
        <p:spPr>
          <a:xfrm>
            <a:off x="310900" y="1017724"/>
            <a:ext cx="4096500" cy="365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The decision symbol is used in a flowchart to </a:t>
            </a:r>
            <a:r>
              <a:rPr b="1" lang="en-GB"/>
              <a:t>control the flow of execution</a:t>
            </a:r>
            <a:r>
              <a:rPr lang="en-GB"/>
              <a:t>.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Inside the diamond is a </a:t>
            </a:r>
            <a:r>
              <a:rPr b="1" lang="en-GB"/>
              <a:t>condition</a:t>
            </a:r>
            <a:r>
              <a:rPr lang="en-GB"/>
              <a:t>. </a:t>
            </a:r>
            <a:r>
              <a:rPr lang="en-GB"/>
              <a:t>If the </a:t>
            </a:r>
            <a:r>
              <a:rPr b="1" lang="en-GB"/>
              <a:t>condition </a:t>
            </a:r>
            <a:r>
              <a:rPr lang="en-GB"/>
              <a:t>is </a:t>
            </a:r>
            <a:r>
              <a:rPr b="1" lang="en-GB"/>
              <a:t>True</a:t>
            </a:r>
            <a:r>
              <a:rPr lang="en-GB"/>
              <a:t>,</a:t>
            </a:r>
            <a:r>
              <a:rPr b="1" lang="en-GB"/>
              <a:t> </a:t>
            </a:r>
            <a:r>
              <a:rPr lang="en-GB"/>
              <a:t>then during program execution it will follow one path. If it is </a:t>
            </a:r>
            <a:r>
              <a:rPr b="1" lang="en-GB"/>
              <a:t>False</a:t>
            </a:r>
            <a:r>
              <a:rPr lang="en-GB"/>
              <a:t>, </a:t>
            </a:r>
            <a:r>
              <a:rPr lang="en-GB"/>
              <a:t>it will follow the other path.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2"/>
        </a:solidFill>
      </p:bgPr>
    </p:bg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17"/>
          <p:cNvSpPr txBox="1"/>
          <p:nvPr>
            <p:ph idx="1" type="body"/>
          </p:nvPr>
        </p:nvSpPr>
        <p:spPr>
          <a:xfrm>
            <a:off x="310900" y="1017725"/>
            <a:ext cx="8522100" cy="381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/>
              <a:t>In this lesson, you will:</a:t>
            </a:r>
            <a:endParaRPr b="1"/>
          </a:p>
          <a:p>
            <a:pPr indent="-3429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1800"/>
              <a:buChar char="●"/>
            </a:pPr>
            <a:r>
              <a:rPr lang="en-GB"/>
              <a:t>Identify flowchart symbols and describe how to use them (decision)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1800"/>
              <a:buChar char="●"/>
            </a:pPr>
            <a:r>
              <a:rPr lang="en-GB"/>
              <a:t>Define a condition as an expression that can be evaluated to either True or False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1800"/>
              <a:buChar char="●"/>
            </a:pPr>
            <a:r>
              <a:rPr lang="en-GB"/>
              <a:t>Identify that selection uses conditions to control the flow of execution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1800"/>
              <a:buChar char="●"/>
            </a:pPr>
            <a:r>
              <a:rPr lang="en-GB"/>
              <a:t>Walk through code that includes selection (</a:t>
            </a: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if</a:t>
            </a:r>
            <a:r>
              <a:rPr lang="en-GB"/>
              <a:t>, </a:t>
            </a: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elif</a:t>
            </a:r>
            <a:r>
              <a:rPr lang="en-GB"/>
              <a:t>, </a:t>
            </a: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else</a:t>
            </a:r>
            <a:r>
              <a:rPr lang="en-GB"/>
              <a:t>)</a:t>
            </a:r>
            <a:endParaRPr/>
          </a:p>
        </p:txBody>
      </p:sp>
      <p:sp>
        <p:nvSpPr>
          <p:cNvPr id="155" name="Google Shape;155;p17"/>
          <p:cNvSpPr txBox="1"/>
          <p:nvPr>
            <p:ph type="title"/>
          </p:nvPr>
        </p:nvSpPr>
        <p:spPr>
          <a:xfrm>
            <a:off x="310900" y="310900"/>
            <a:ext cx="8522100" cy="706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Lesson 8: Selection</a:t>
            </a:r>
            <a:endParaRPr b="1"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56" name="Google Shape;156;p17"/>
          <p:cNvSpPr txBox="1"/>
          <p:nvPr>
            <p:ph idx="12" type="sldNum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57" name="Google Shape;157;p17"/>
          <p:cNvSpPr txBox="1"/>
          <p:nvPr>
            <p:ph idx="2" type="subTitle"/>
          </p:nvPr>
        </p:nvSpPr>
        <p:spPr>
          <a:xfrm>
            <a:off x="6840000" y="0"/>
            <a:ext cx="1961100" cy="314100"/>
          </a:xfrm>
          <a:prstGeom prst="rect">
            <a:avLst/>
          </a:prstGeom>
        </p:spPr>
        <p:txBody>
          <a:bodyPr anchorCtr="0" anchor="ctr" bIns="91425" lIns="91425" spcFirstLastPara="1" rIns="0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Objectives</a:t>
            </a:r>
            <a:endParaRPr/>
          </a:p>
        </p:txBody>
      </p:sp>
      <p:pic>
        <p:nvPicPr>
          <p:cNvPr id="158" name="Google Shape;158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271300" y="364800"/>
            <a:ext cx="419100" cy="419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1"/>
        </a:solidFill>
      </p:bgPr>
    </p:bg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8"/>
          <p:cNvSpPr txBox="1"/>
          <p:nvPr>
            <p:ph idx="1" type="body"/>
          </p:nvPr>
        </p:nvSpPr>
        <p:spPr>
          <a:xfrm>
            <a:off x="310900" y="1017724"/>
            <a:ext cx="4096500" cy="365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You </a:t>
            </a:r>
            <a:r>
              <a:rPr lang="en-GB"/>
              <a:t>already know that </a:t>
            </a:r>
            <a:r>
              <a:rPr b="1" lang="en-GB"/>
              <a:t>a</a:t>
            </a:r>
            <a:r>
              <a:rPr b="1" lang="en-GB"/>
              <a:t>rithmetic expressions</a:t>
            </a:r>
            <a:r>
              <a:rPr lang="en-GB"/>
              <a:t> evaluate to a number.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64" name="Google Shape;164;p18"/>
          <p:cNvSpPr txBox="1"/>
          <p:nvPr>
            <p:ph type="title"/>
          </p:nvPr>
        </p:nvSpPr>
        <p:spPr>
          <a:xfrm>
            <a:off x="310900" y="313512"/>
            <a:ext cx="8521200" cy="69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What is a condition?</a:t>
            </a:r>
            <a:endParaRPr/>
          </a:p>
        </p:txBody>
      </p:sp>
      <p:sp>
        <p:nvSpPr>
          <p:cNvPr id="165" name="Google Shape;165;p18"/>
          <p:cNvSpPr txBox="1"/>
          <p:nvPr>
            <p:ph idx="3" type="subTitle"/>
          </p:nvPr>
        </p:nvSpPr>
        <p:spPr>
          <a:xfrm>
            <a:off x="6840000" y="0"/>
            <a:ext cx="1959900" cy="314100"/>
          </a:xfrm>
          <a:prstGeom prst="rect">
            <a:avLst/>
          </a:prstGeom>
        </p:spPr>
        <p:txBody>
          <a:bodyPr anchorCtr="0" anchor="ctr" bIns="91425" lIns="91425" spcFirstLastPara="1" rIns="0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Activity 1</a:t>
            </a:r>
            <a:endParaRPr/>
          </a:p>
        </p:txBody>
      </p:sp>
      <p:sp>
        <p:nvSpPr>
          <p:cNvPr id="166" name="Google Shape;166;p18"/>
          <p:cNvSpPr txBox="1"/>
          <p:nvPr/>
        </p:nvSpPr>
        <p:spPr>
          <a:xfrm>
            <a:off x="5047950" y="1170975"/>
            <a:ext cx="3785100" cy="8667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latin typeface="Roboto Mono"/>
                <a:ea typeface="Roboto Mono"/>
                <a:cs typeface="Roboto Mono"/>
                <a:sym typeface="Roboto Mono"/>
              </a:rPr>
              <a:t>number = 30 + 3</a:t>
            </a:r>
            <a:endParaRPr sz="1600"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latin typeface="Roboto Mono"/>
                <a:ea typeface="Roboto Mono"/>
                <a:cs typeface="Roboto Mono"/>
                <a:sym typeface="Roboto Mono"/>
              </a:rPr>
              <a:t>print(number)</a:t>
            </a:r>
            <a:endParaRPr sz="1800"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67" name="Google Shape;167;p18"/>
          <p:cNvSpPr txBox="1"/>
          <p:nvPr/>
        </p:nvSpPr>
        <p:spPr>
          <a:xfrm>
            <a:off x="4736600" y="2483650"/>
            <a:ext cx="4096500" cy="12096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latin typeface="Roboto Mono"/>
                <a:ea typeface="Roboto Mono"/>
                <a:cs typeface="Roboto Mono"/>
                <a:sym typeface="Roboto Mono"/>
              </a:rPr>
              <a:t>33</a:t>
            </a:r>
            <a:endParaRPr sz="1600"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latin typeface="Roboto Mono"/>
                <a:ea typeface="Roboto Mono"/>
                <a:cs typeface="Roboto Mono"/>
                <a:sym typeface="Roboto Mono"/>
              </a:rPr>
              <a:t>&gt;&gt;&gt;</a:t>
            </a:r>
            <a:endParaRPr sz="1600"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168" name="Google Shape;168;p18"/>
          <p:cNvSpPr txBox="1"/>
          <p:nvPr/>
        </p:nvSpPr>
        <p:spPr>
          <a:xfrm>
            <a:off x="4736600" y="1170950"/>
            <a:ext cx="364800" cy="86670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rgbClr val="666666"/>
                </a:solidFill>
                <a:latin typeface="Roboto Mono"/>
                <a:ea typeface="Roboto Mono"/>
                <a:cs typeface="Roboto Mono"/>
                <a:sym typeface="Roboto Mono"/>
              </a:rPr>
              <a:t>1</a:t>
            </a:r>
            <a:endParaRPr sz="1600">
              <a:solidFill>
                <a:srgbClr val="666666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rgbClr val="666666"/>
                </a:solidFill>
                <a:latin typeface="Roboto Mono"/>
                <a:ea typeface="Roboto Mono"/>
                <a:cs typeface="Roboto Mono"/>
                <a:sym typeface="Roboto Mono"/>
              </a:rPr>
              <a:t>2</a:t>
            </a:r>
            <a:endParaRPr sz="1600">
              <a:solidFill>
                <a:srgbClr val="666666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rgbClr val="666666"/>
                </a:solidFill>
                <a:latin typeface="Roboto Mono"/>
                <a:ea typeface="Roboto Mono"/>
                <a:cs typeface="Roboto Mono"/>
                <a:sym typeface="Roboto Mono"/>
              </a:rPr>
              <a:t>3</a:t>
            </a:r>
            <a:endParaRPr sz="1800">
              <a:solidFill>
                <a:srgbClr val="666666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169" name="Google Shape;169;p18"/>
          <p:cNvSpPr/>
          <p:nvPr/>
        </p:nvSpPr>
        <p:spPr>
          <a:xfrm>
            <a:off x="6197675" y="1259350"/>
            <a:ext cx="849000" cy="226500"/>
          </a:xfrm>
          <a:prstGeom prst="roundRect">
            <a:avLst>
              <a:gd fmla="val 16667" name="adj"/>
            </a:avLst>
          </a:prstGeom>
          <a:solidFill>
            <a:srgbClr val="5B5BA5">
              <a:alpha val="2291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1"/>
        </a:solidFill>
      </p:bgPr>
    </p:bg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19"/>
          <p:cNvSpPr txBox="1"/>
          <p:nvPr>
            <p:ph idx="1" type="body"/>
          </p:nvPr>
        </p:nvSpPr>
        <p:spPr>
          <a:xfrm>
            <a:off x="310900" y="1017724"/>
            <a:ext cx="4096500" cy="365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/>
              <a:t>Logical expressions</a:t>
            </a:r>
            <a:r>
              <a:rPr lang="en-GB"/>
              <a:t> evaluate to </a:t>
            </a:r>
            <a:r>
              <a:rPr b="1" lang="en-GB"/>
              <a:t>True</a:t>
            </a:r>
            <a:r>
              <a:rPr lang="en-GB"/>
              <a:t> or </a:t>
            </a:r>
            <a:r>
              <a:rPr b="1" lang="en-GB"/>
              <a:t>False</a:t>
            </a:r>
            <a:r>
              <a:rPr lang="en-GB"/>
              <a:t>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75" name="Google Shape;175;p19"/>
          <p:cNvSpPr txBox="1"/>
          <p:nvPr>
            <p:ph type="title"/>
          </p:nvPr>
        </p:nvSpPr>
        <p:spPr>
          <a:xfrm>
            <a:off x="310900" y="313512"/>
            <a:ext cx="8521200" cy="69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What is a condition?</a:t>
            </a:r>
            <a:endParaRPr/>
          </a:p>
        </p:txBody>
      </p:sp>
      <p:sp>
        <p:nvSpPr>
          <p:cNvPr id="176" name="Google Shape;176;p19"/>
          <p:cNvSpPr txBox="1"/>
          <p:nvPr>
            <p:ph idx="3" type="subTitle"/>
          </p:nvPr>
        </p:nvSpPr>
        <p:spPr>
          <a:xfrm>
            <a:off x="6840000" y="0"/>
            <a:ext cx="1959900" cy="314100"/>
          </a:xfrm>
          <a:prstGeom prst="rect">
            <a:avLst/>
          </a:prstGeom>
        </p:spPr>
        <p:txBody>
          <a:bodyPr anchorCtr="0" anchor="ctr" bIns="91425" lIns="91425" spcFirstLastPara="1" rIns="0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Activity 1</a:t>
            </a:r>
            <a:endParaRPr/>
          </a:p>
        </p:txBody>
      </p:sp>
      <p:sp>
        <p:nvSpPr>
          <p:cNvPr id="177" name="Google Shape;177;p19"/>
          <p:cNvSpPr txBox="1"/>
          <p:nvPr/>
        </p:nvSpPr>
        <p:spPr>
          <a:xfrm>
            <a:off x="5047950" y="1170975"/>
            <a:ext cx="3785100" cy="8667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latin typeface="Roboto Mono"/>
                <a:ea typeface="Roboto Mono"/>
                <a:cs typeface="Roboto Mono"/>
                <a:sym typeface="Roboto Mono"/>
              </a:rPr>
              <a:t>s</a:t>
            </a:r>
            <a:r>
              <a:rPr lang="en-GB" sz="1600">
                <a:latin typeface="Roboto Mono"/>
                <a:ea typeface="Roboto Mono"/>
                <a:cs typeface="Roboto Mono"/>
                <a:sym typeface="Roboto Mono"/>
              </a:rPr>
              <a:t>core = 20</a:t>
            </a:r>
            <a:endParaRPr sz="1600"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latin typeface="Roboto Mono"/>
                <a:ea typeface="Roboto Mono"/>
                <a:cs typeface="Roboto Mono"/>
                <a:sym typeface="Roboto Mono"/>
              </a:rPr>
              <a:t>you_won</a:t>
            </a:r>
            <a:r>
              <a:rPr lang="en-GB" sz="1600">
                <a:latin typeface="Roboto Mono"/>
                <a:ea typeface="Roboto Mono"/>
                <a:cs typeface="Roboto Mono"/>
                <a:sym typeface="Roboto Mono"/>
              </a:rPr>
              <a:t> = score &gt; 30</a:t>
            </a:r>
            <a:endParaRPr sz="1600"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latin typeface="Roboto Mono"/>
                <a:ea typeface="Roboto Mono"/>
                <a:cs typeface="Roboto Mono"/>
                <a:sym typeface="Roboto Mono"/>
              </a:rPr>
              <a:t>print(</a:t>
            </a:r>
            <a:r>
              <a:rPr lang="en-GB" sz="1600">
                <a:latin typeface="Roboto Mono"/>
                <a:ea typeface="Roboto Mono"/>
                <a:cs typeface="Roboto Mono"/>
                <a:sym typeface="Roboto Mono"/>
              </a:rPr>
              <a:t>you_won</a:t>
            </a:r>
            <a:r>
              <a:rPr lang="en-GB" sz="1600">
                <a:latin typeface="Roboto Mono"/>
                <a:ea typeface="Roboto Mono"/>
                <a:cs typeface="Roboto Mono"/>
                <a:sym typeface="Roboto Mono"/>
              </a:rPr>
              <a:t>)</a:t>
            </a:r>
            <a:endParaRPr sz="1800"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78" name="Google Shape;178;p19"/>
          <p:cNvSpPr txBox="1"/>
          <p:nvPr/>
        </p:nvSpPr>
        <p:spPr>
          <a:xfrm>
            <a:off x="4736600" y="2483650"/>
            <a:ext cx="4096500" cy="12096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latin typeface="Roboto Mono"/>
                <a:ea typeface="Roboto Mono"/>
                <a:cs typeface="Roboto Mono"/>
                <a:sym typeface="Roboto Mono"/>
              </a:rPr>
              <a:t>False</a:t>
            </a:r>
            <a:endParaRPr sz="1600"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latin typeface="Roboto Mono"/>
                <a:ea typeface="Roboto Mono"/>
                <a:cs typeface="Roboto Mono"/>
                <a:sym typeface="Roboto Mono"/>
              </a:rPr>
              <a:t>&gt;&gt;&gt;</a:t>
            </a:r>
            <a:endParaRPr sz="1600"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179" name="Google Shape;179;p19"/>
          <p:cNvSpPr txBox="1"/>
          <p:nvPr/>
        </p:nvSpPr>
        <p:spPr>
          <a:xfrm>
            <a:off x="4736600" y="1170950"/>
            <a:ext cx="364800" cy="86670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rgbClr val="666666"/>
                </a:solidFill>
                <a:latin typeface="Roboto Mono"/>
                <a:ea typeface="Roboto Mono"/>
                <a:cs typeface="Roboto Mono"/>
                <a:sym typeface="Roboto Mono"/>
              </a:rPr>
              <a:t>1</a:t>
            </a:r>
            <a:endParaRPr sz="1600">
              <a:solidFill>
                <a:srgbClr val="666666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rgbClr val="666666"/>
                </a:solidFill>
                <a:latin typeface="Roboto Mono"/>
                <a:ea typeface="Roboto Mono"/>
                <a:cs typeface="Roboto Mono"/>
                <a:sym typeface="Roboto Mono"/>
              </a:rPr>
              <a:t>2</a:t>
            </a:r>
            <a:endParaRPr sz="1600">
              <a:solidFill>
                <a:srgbClr val="666666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rgbClr val="666666"/>
                </a:solidFill>
                <a:latin typeface="Roboto Mono"/>
                <a:ea typeface="Roboto Mono"/>
                <a:cs typeface="Roboto Mono"/>
                <a:sym typeface="Roboto Mono"/>
              </a:rPr>
              <a:t>3</a:t>
            </a:r>
            <a:endParaRPr sz="1800">
              <a:solidFill>
                <a:srgbClr val="666666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180" name="Google Shape;180;p19"/>
          <p:cNvSpPr/>
          <p:nvPr/>
        </p:nvSpPr>
        <p:spPr>
          <a:xfrm>
            <a:off x="6325025" y="1521125"/>
            <a:ext cx="1287600" cy="226500"/>
          </a:xfrm>
          <a:prstGeom prst="roundRect">
            <a:avLst>
              <a:gd fmla="val 16667" name="adj"/>
            </a:avLst>
          </a:prstGeom>
          <a:solidFill>
            <a:srgbClr val="5B5BA5">
              <a:alpha val="2291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1"/>
        </a:solidFill>
      </p:bgPr>
    </p:bg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20"/>
          <p:cNvSpPr txBox="1"/>
          <p:nvPr>
            <p:ph type="title"/>
          </p:nvPr>
        </p:nvSpPr>
        <p:spPr>
          <a:xfrm>
            <a:off x="310900" y="319600"/>
            <a:ext cx="8521200" cy="4508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Will the following logical expressions evaluate to True or False?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6" name="Google Shape;186;p20"/>
          <p:cNvSpPr txBox="1"/>
          <p:nvPr>
            <p:ph idx="1" type="subTitle"/>
          </p:nvPr>
        </p:nvSpPr>
        <p:spPr>
          <a:xfrm>
            <a:off x="6840000" y="0"/>
            <a:ext cx="1962300" cy="314100"/>
          </a:xfrm>
          <a:prstGeom prst="rect">
            <a:avLst/>
          </a:prstGeom>
        </p:spPr>
        <p:txBody>
          <a:bodyPr anchorCtr="0" anchor="ctr" bIns="91425" lIns="91425" spcFirstLastPara="1" rIns="0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Activity 1</a:t>
            </a:r>
            <a:endParaRPr/>
          </a:p>
        </p:txBody>
      </p:sp>
      <p:pic>
        <p:nvPicPr>
          <p:cNvPr id="187" name="Google Shape;187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465494" y="2238825"/>
            <a:ext cx="3883800" cy="2589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RPF Curriculum Slides">
  <a:themeElements>
    <a:clrScheme name="Simple Light">
      <a:dk1>
        <a:srgbClr val="000000"/>
      </a:dk1>
      <a:lt1>
        <a:srgbClr val="FFFFFF"/>
      </a:lt1>
      <a:dk2>
        <a:srgbClr val="F7F6FB"/>
      </a:dk2>
      <a:lt2>
        <a:srgbClr val="F2FCFC"/>
      </a:lt2>
      <a:accent1>
        <a:srgbClr val="F1FAFF"/>
      </a:accent1>
      <a:accent2>
        <a:srgbClr val="FFF8F3"/>
      </a:accent2>
      <a:accent3>
        <a:srgbClr val="FFFEF2"/>
      </a:accent3>
      <a:accent4>
        <a:srgbClr val="F5FBF5"/>
      </a:accent4>
      <a:accent5>
        <a:srgbClr val="F5FBF5"/>
      </a:accent5>
      <a:accent6>
        <a:srgbClr val="CD2355"/>
      </a:accent6>
      <a:hlink>
        <a:srgbClr val="0000FF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