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y="5143500" cx="9144000"/>
  <p:notesSz cx="6858000" cy="9144000"/>
  <p:embeddedFontLst>
    <p:embeddedFont>
      <p:font typeface="Quicksand"/>
      <p:regular r:id="rId45"/>
      <p:bold r:id="rId46"/>
    </p:embeddedFont>
    <p:embeddedFont>
      <p:font typeface="Roboto Mono"/>
      <p:regular r:id="rId47"/>
      <p:bold r:id="rId48"/>
      <p:italic r:id="rId49"/>
      <p:boldItalic r:id="rId50"/>
    </p:embeddedFont>
    <p:embeddedFont>
      <p:font typeface="Quicksand Medium"/>
      <p:regular r:id="rId51"/>
      <p:bold r:id="rId5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font" Target="fonts/Quicksand-bold.fntdata"/><Relationship Id="rId45" Type="http://schemas.openxmlformats.org/officeDocument/2006/relationships/font" Target="fonts/Quicksan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RobotoMono-bold.fntdata"/><Relationship Id="rId47" Type="http://schemas.openxmlformats.org/officeDocument/2006/relationships/font" Target="fonts/RobotoMono-regular.fntdata"/><Relationship Id="rId49" Type="http://schemas.openxmlformats.org/officeDocument/2006/relationships/font" Target="fonts/RobotoMon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QuicksandMedium-regular.fntdata"/><Relationship Id="rId50" Type="http://schemas.openxmlformats.org/officeDocument/2006/relationships/font" Target="fonts/RobotoMono-boldItalic.fntdata"/><Relationship Id="rId52" Type="http://schemas.openxmlformats.org/officeDocument/2006/relationships/font" Target="fonts/QuicksandMedium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the-cc.io/curriculum" TargetMode="External"/><Relationship Id="rId3" Type="http://schemas.openxmlformats.org/officeDocument/2006/relationships/hyperlink" Target="https://www.raspberrypi.org/" TargetMode="External"/><Relationship Id="rId4" Type="http://schemas.openxmlformats.org/officeDocument/2006/relationships/hyperlink" Target="https://www.raspberrypi.org/" TargetMode="External"/><Relationship Id="rId5" Type="http://schemas.openxmlformats.org/officeDocument/2006/relationships/hyperlink" Target="https://creativecommons.org/licenses/by-nc-sa/4.0/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Last updated: 05-11-20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- the latest version is available at: </a:t>
            </a:r>
            <a:r>
              <a:rPr lang="en-GB" sz="1000" u="sng">
                <a:solidFill>
                  <a:srgbClr val="0000FF"/>
                </a:solid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the-cc.io/curriculum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by the</a:t>
            </a:r>
            <a:r>
              <a:rPr lang="en-GB" sz="1000">
                <a:solidFill>
                  <a:srgbClr val="666666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GB" sz="10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Raspberry Pi Foundation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 under a Creative Commons Attribution-NonCommercial-ShareAlike 4.0 International license. To view a copy of this license, visit, see </a:t>
            </a:r>
            <a:r>
              <a:rPr lang="en-GB" sz="10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creativecommons.org/licenses/by-nc-sa/4.0/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ded08e8d4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6ded08e8d4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ded08e8d4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ded08e8d4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6ded08e8d4_0_2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6ded08e8d4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ded08e8d4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6ded08e8d4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6ded08e8d4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6ded08e8d4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6ded08e8d4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6ded08e8d4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ded08e8d4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6ded08e8d4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8823043a6f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8823043a6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8823043a6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8823043a6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823043a6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8823043a6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ed08e8d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ed08e8d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8823043a6f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8823043a6f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823043a6f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823043a6f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8823043a6f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8823043a6f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8823043a6f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8823043a6f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8823043a6f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8823043a6f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8823043a6f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8823043a6f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8823043a6f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8823043a6f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8823043a6f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8823043a6f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8823043a6f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8823043a6f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8823043a6f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8823043a6f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ded08e8d4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ded08e8d4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76ca0a2726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76ca0a2726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76ca0a2726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Google Shape;525;g76ca0a272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76ca0a2726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76ca0a2726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76ca0a2726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76ca0a2726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6ded08e8d4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6ded08e8d4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6ded08e8d4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Google Shape;600;g6ded08e8d4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g769383c27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Google Shape;608;g769383c27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769383c27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769383c27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769383c276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Google Shape;638;g769383c276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6ded08e8d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6ded08e8d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ded08e8d4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ded08e8d4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ded08e8d4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ded08e8d4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ded08e8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ded08e8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ded08e8d4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ded08e8d4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ded08e8d4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ded08e8d4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ded08e8d4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6ded08e8d4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Image from Raspberry Pi Foundation FutureLearn course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3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2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55500" y="4491500"/>
            <a:ext cx="1407075" cy="42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">
  <p:cSld name="TITLE_4_1_1_1_1_1_1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6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3" name="Google Shape;63;p11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s / Questions / Lists">
  <p:cSld name="TITLE_4_1_1_1_2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" name="Google Shape;18;p3"/>
          <p:cNvSpPr txBox="1"/>
          <p:nvPr>
            <p:ph idx="2" type="subTitle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with heading)">
  <p:cSld name="TITLE_4_1_1_2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2" type="body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" name="Google Shape;24;p4"/>
          <p:cNvSpPr txBox="1"/>
          <p:nvPr>
            <p:ph idx="3" type="subTitle"/>
          </p:nvPr>
        </p:nvSpPr>
        <p:spPr>
          <a:xfrm>
            <a:off x="6840000" y="0"/>
            <a:ext cx="19608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no heading)">
  <p:cSld name="TITLE_4_1_1_1_4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subTitle"/>
          </p:nvPr>
        </p:nvSpPr>
        <p:spPr>
          <a:xfrm>
            <a:off x="6840000" y="0"/>
            <a:ext cx="19608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(no text under)">
  <p:cSld name="TITLE_4_1_1_1_3_2_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type="title"/>
          </p:nvPr>
        </p:nvSpPr>
        <p:spPr>
          <a:xfrm>
            <a:off x="310900" y="307424"/>
            <a:ext cx="85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subTitle"/>
          </p:nvPr>
        </p:nvSpPr>
        <p:spPr>
          <a:xfrm>
            <a:off x="6840000" y="0"/>
            <a:ext cx="19605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side by side">
  <p:cSld name="TITLE_4_1_1_1_3_1_1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2:1">
  <p:cSld name="TITLE_4_1_1_1_3_1_1_1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10900" y="1017724"/>
            <a:ext cx="558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6041575" y="1017700"/>
            <a:ext cx="27918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1:2">
  <p:cSld name="TITLE_4_1_1_1_3_1_1_1_1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10900" y="1017724"/>
            <a:ext cx="279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3253475" y="1017700"/>
            <a:ext cx="55794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1:1:1">
  <p:cSld name="TITLE_4_1_1_1_3_1_1_1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0900" y="1017724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5" name="Google Shape;55;p1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253475" y="1017700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4" type="body"/>
          </p:nvPr>
        </p:nvSpPr>
        <p:spPr>
          <a:xfrm>
            <a:off x="6149075" y="1017700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Quicksand"/>
              <a:buNone/>
              <a:defRPr b="1" sz="2800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 algn="ctr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6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8: Selection</a:t>
            </a:r>
            <a:endParaRPr/>
          </a:p>
        </p:txBody>
      </p:sp>
      <p:sp>
        <p:nvSpPr>
          <p:cNvPr id="69" name="Google Shape;69;p12"/>
          <p:cNvSpPr txBox="1"/>
          <p:nvPr>
            <p:ph idx="2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Programming - KS4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1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 &gt; 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1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94" name="Google Shape;194;p21"/>
          <p:cNvSpPr txBox="1"/>
          <p:nvPr/>
        </p:nvSpPr>
        <p:spPr>
          <a:xfrm>
            <a:off x="4017400" y="2532750"/>
            <a:ext cx="1717800" cy="15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Comparison operators</a:t>
            </a:r>
            <a:b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</a:br>
            <a:b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== 	equal to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&lt; 	less 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than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&gt; 	more than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2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False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2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(3+10) &lt; (3*10)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3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07" name="Google Shape;207;p23"/>
          <p:cNvSpPr txBox="1"/>
          <p:nvPr/>
        </p:nvSpPr>
        <p:spPr>
          <a:xfrm>
            <a:off x="3712600" y="2532750"/>
            <a:ext cx="1717800" cy="15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Comparison</a:t>
            </a: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operators</a:t>
            </a:r>
            <a:b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</a:br>
            <a:b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== 	equal to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&lt; 	less than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&gt; 	more than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4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5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(5-2+10/2) == 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5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20" name="Google Shape;220;p25"/>
          <p:cNvSpPr txBox="1"/>
          <p:nvPr/>
        </p:nvSpPr>
        <p:spPr>
          <a:xfrm>
            <a:off x="3941200" y="2532750"/>
            <a:ext cx="1717800" cy="15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Comparison operators</a:t>
            </a:r>
            <a:b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</a:br>
            <a:b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== 	equal to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&lt; 	less than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&gt; 	more than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6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7"/>
          <p:cNvSpPr txBox="1"/>
          <p:nvPr>
            <p:ph idx="2" type="body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You can use a </a:t>
            </a:r>
            <a:r>
              <a:rPr b="1" lang="en-GB"/>
              <a:t>logical expression</a:t>
            </a:r>
            <a:r>
              <a:rPr lang="en-GB"/>
              <a:t> in a </a:t>
            </a:r>
            <a:r>
              <a:rPr b="1" lang="en-GB"/>
              <a:t>condition </a:t>
            </a:r>
            <a:r>
              <a:rPr lang="en-GB"/>
              <a:t>to control the flow of execution in your programs. </a:t>
            </a:r>
            <a:endParaRPr/>
          </a:p>
        </p:txBody>
      </p:sp>
      <p:sp>
        <p:nvSpPr>
          <p:cNvPr id="232" name="Google Shape;232;p27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</a:t>
            </a:r>
            <a:endParaRPr/>
          </a:p>
        </p:txBody>
      </p:sp>
      <p:sp>
        <p:nvSpPr>
          <p:cNvPr id="234" name="Google Shape;234;p27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35" name="Google Shape;235;p27"/>
          <p:cNvSpPr txBox="1"/>
          <p:nvPr/>
        </p:nvSpPr>
        <p:spPr>
          <a:xfrm>
            <a:off x="622250" y="1170150"/>
            <a:ext cx="2706300" cy="909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&gt; 30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36" name="Google Shape;236;p27"/>
          <p:cNvSpPr txBox="1"/>
          <p:nvPr/>
        </p:nvSpPr>
        <p:spPr>
          <a:xfrm>
            <a:off x="310900" y="1170125"/>
            <a:ext cx="364800" cy="909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37" name="Google Shape;237;p27"/>
          <p:cNvSpPr/>
          <p:nvPr/>
        </p:nvSpPr>
        <p:spPr>
          <a:xfrm>
            <a:off x="1064475" y="1513225"/>
            <a:ext cx="1266300" cy="226200"/>
          </a:xfrm>
          <a:prstGeom prst="roundRect">
            <a:avLst>
              <a:gd fmla="val 16667" name="adj"/>
            </a:avLst>
          </a:prstGeom>
          <a:solidFill>
            <a:srgbClr val="5B5BA5">
              <a:alpha val="268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8"/>
          <p:cNvSpPr txBox="1"/>
          <p:nvPr>
            <p:ph idx="2" type="body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can use a </a:t>
            </a:r>
            <a:r>
              <a:rPr b="1" lang="en-GB"/>
              <a:t>logical expression</a:t>
            </a:r>
            <a:r>
              <a:rPr lang="en-GB"/>
              <a:t> in a </a:t>
            </a:r>
            <a:r>
              <a:rPr b="1" lang="en-GB"/>
              <a:t>condition </a:t>
            </a:r>
            <a:r>
              <a:rPr lang="en-GB"/>
              <a:t>to control the flow of execution in your programs.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Here a condition has been used in a </a:t>
            </a:r>
            <a:r>
              <a:rPr b="1" lang="en-GB"/>
              <a:t>selection statement</a:t>
            </a:r>
            <a:r>
              <a:rPr lang="en-GB"/>
              <a:t>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400"/>
              <a:t>This is also known as an </a:t>
            </a:r>
            <a:r>
              <a:rPr b="1" lang="en-GB" sz="1400"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b="1" lang="en-GB" sz="1400"/>
              <a:t> statement</a:t>
            </a:r>
            <a:r>
              <a:rPr lang="en-GB" sz="1400"/>
              <a:t>. </a:t>
            </a:r>
            <a:endParaRPr sz="1400"/>
          </a:p>
        </p:txBody>
      </p:sp>
      <p:sp>
        <p:nvSpPr>
          <p:cNvPr id="243" name="Google Shape;243;p28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</a:t>
            </a:r>
            <a:endParaRPr/>
          </a:p>
        </p:txBody>
      </p:sp>
      <p:sp>
        <p:nvSpPr>
          <p:cNvPr id="245" name="Google Shape;245;p28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46" name="Google Shape;246;p28"/>
          <p:cNvSpPr txBox="1"/>
          <p:nvPr/>
        </p:nvSpPr>
        <p:spPr>
          <a:xfrm>
            <a:off x="622250" y="1170150"/>
            <a:ext cx="2706300" cy="909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47" name="Google Shape;247;p28"/>
          <p:cNvSpPr txBox="1"/>
          <p:nvPr/>
        </p:nvSpPr>
        <p:spPr>
          <a:xfrm>
            <a:off x="310900" y="1170125"/>
            <a:ext cx="364800" cy="909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48" name="Google Shape;248;p28"/>
          <p:cNvSpPr/>
          <p:nvPr/>
        </p:nvSpPr>
        <p:spPr>
          <a:xfrm>
            <a:off x="707500" y="1513225"/>
            <a:ext cx="2539800" cy="510300"/>
          </a:xfrm>
          <a:prstGeom prst="roundRect">
            <a:avLst>
              <a:gd fmla="val 16667" name="adj"/>
            </a:avLst>
          </a:prstGeom>
          <a:solidFill>
            <a:srgbClr val="5B5BA5">
              <a:alpha val="268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9" name="Google Shape;24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083143"/>
            <a:ext cx="198975" cy="19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9"/>
          <p:cNvSpPr txBox="1"/>
          <p:nvPr>
            <p:ph idx="2" type="body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/>
              <a:t>Selection </a:t>
            </a:r>
            <a:r>
              <a:rPr lang="en-GB"/>
              <a:t>statements control the flow of execution because a </a:t>
            </a:r>
            <a:r>
              <a:rPr b="1" lang="en-GB"/>
              <a:t>block </a:t>
            </a:r>
            <a:r>
              <a:rPr lang="en-GB"/>
              <a:t>of code will only run if the condition is </a:t>
            </a:r>
            <a:r>
              <a:rPr b="1" lang="en-GB"/>
              <a:t>True</a:t>
            </a:r>
            <a:r>
              <a:rPr lang="en-GB"/>
              <a:t>. </a:t>
            </a:r>
            <a:endParaRPr sz="1400"/>
          </a:p>
        </p:txBody>
      </p:sp>
      <p:sp>
        <p:nvSpPr>
          <p:cNvPr id="255" name="Google Shape;255;p29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</a:t>
            </a:r>
            <a:endParaRPr/>
          </a:p>
        </p:txBody>
      </p:sp>
      <p:sp>
        <p:nvSpPr>
          <p:cNvPr id="257" name="Google Shape;257;p29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58" name="Google Shape;258;p29"/>
          <p:cNvSpPr txBox="1"/>
          <p:nvPr/>
        </p:nvSpPr>
        <p:spPr>
          <a:xfrm>
            <a:off x="622250" y="1170150"/>
            <a:ext cx="2706300" cy="909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9" name="Google Shape;259;p29"/>
          <p:cNvSpPr txBox="1"/>
          <p:nvPr/>
        </p:nvSpPr>
        <p:spPr>
          <a:xfrm>
            <a:off x="310900" y="1170125"/>
            <a:ext cx="364800" cy="909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60" name="Google Shape;260;p29"/>
          <p:cNvSpPr/>
          <p:nvPr/>
        </p:nvSpPr>
        <p:spPr>
          <a:xfrm>
            <a:off x="1054175" y="1747525"/>
            <a:ext cx="2129400" cy="276000"/>
          </a:xfrm>
          <a:prstGeom prst="roundRect">
            <a:avLst>
              <a:gd fmla="val 16667" name="adj"/>
            </a:avLst>
          </a:prstGeom>
          <a:solidFill>
            <a:srgbClr val="5B5BA5">
              <a:alpha val="268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0"/>
          <p:cNvSpPr txBox="1"/>
          <p:nvPr>
            <p:ph idx="1" type="body"/>
          </p:nvPr>
        </p:nvSpPr>
        <p:spPr>
          <a:xfrm>
            <a:off x="297150" y="982349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3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267" name="Google Shape;267;p30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69" name="Google Shape;269;p30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70" name="Google Shape;270;p30"/>
          <p:cNvCxnSpPr>
            <a:stCxn id="271" idx="2"/>
            <a:endCxn id="272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3" name="Google Shape;273;p30"/>
          <p:cNvCxnSpPr>
            <a:stCxn id="274" idx="2"/>
            <a:endCxn id="275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74" name="Google Shape;274;p30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0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76" name="Google Shape;276;p30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7" name="Google Shape;277;p30"/>
          <p:cNvCxnSpPr>
            <a:stCxn id="272" idx="3"/>
            <a:endCxn id="274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71" name="Google Shape;271;p30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0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0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0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Here is a walkthrough of a selection statement. 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Make a prediction</a:t>
            </a:r>
            <a:endParaRPr/>
          </a:p>
        </p:txBody>
      </p:sp>
      <p:sp>
        <p:nvSpPr>
          <p:cNvPr id="75" name="Google Shape;75;p13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265600" y="1172925"/>
            <a:ext cx="1040040" cy="314118"/>
          </a:xfrm>
          <a:prstGeom prst="flowChartTerminator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Start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049825" y="1718475"/>
            <a:ext cx="1471600" cy="469400"/>
          </a:xfrm>
          <a:prstGeom prst="flowChartInputOutpu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Input number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849300" y="2443900"/>
            <a:ext cx="1866975" cy="929325"/>
          </a:xfrm>
          <a:prstGeom prst="flowChartDecision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umber &gt; 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803913" y="3704825"/>
            <a:ext cx="1963400" cy="469400"/>
          </a:xfrm>
          <a:prstGeom prst="flowChartInputOutpu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Output number + 5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6880701" y="2672350"/>
            <a:ext cx="1963400" cy="469400"/>
          </a:xfrm>
          <a:prstGeom prst="flowChartInputOutpu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Output number - 5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5265600" y="4494025"/>
            <a:ext cx="1040040" cy="314118"/>
          </a:xfrm>
          <a:prstGeom prst="flowChartTerminator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End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82" name="Google Shape;82;p13"/>
          <p:cNvCxnSpPr>
            <a:stCxn id="76" idx="2"/>
            <a:endCxn id="77" idx="1"/>
          </p:cNvCxnSpPr>
          <p:nvPr/>
        </p:nvCxnSpPr>
        <p:spPr>
          <a:xfrm>
            <a:off x="5785620" y="1487043"/>
            <a:ext cx="0" cy="231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" name="Google Shape;83;p13"/>
          <p:cNvCxnSpPr>
            <a:stCxn id="77" idx="4"/>
            <a:endCxn id="78" idx="0"/>
          </p:cNvCxnSpPr>
          <p:nvPr/>
        </p:nvCxnSpPr>
        <p:spPr>
          <a:xfrm flipH="1">
            <a:off x="5782925" y="2187875"/>
            <a:ext cx="2700" cy="255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4" name="Google Shape;84;p13"/>
          <p:cNvCxnSpPr>
            <a:stCxn id="78" idx="2"/>
            <a:endCxn id="79" idx="1"/>
          </p:cNvCxnSpPr>
          <p:nvPr/>
        </p:nvCxnSpPr>
        <p:spPr>
          <a:xfrm>
            <a:off x="5782787" y="3373225"/>
            <a:ext cx="2700" cy="33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Google Shape;85;p13"/>
          <p:cNvCxnSpPr>
            <a:stCxn id="79" idx="4"/>
            <a:endCxn id="81" idx="0"/>
          </p:cNvCxnSpPr>
          <p:nvPr/>
        </p:nvCxnSpPr>
        <p:spPr>
          <a:xfrm>
            <a:off x="5785613" y="4174225"/>
            <a:ext cx="0" cy="31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3"/>
          <p:cNvCxnSpPr>
            <a:stCxn id="78" idx="3"/>
            <a:endCxn id="80" idx="2"/>
          </p:cNvCxnSpPr>
          <p:nvPr/>
        </p:nvCxnSpPr>
        <p:spPr>
          <a:xfrm flipH="1" rot="10800000">
            <a:off x="6716275" y="2907063"/>
            <a:ext cx="360900" cy="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3"/>
          <p:cNvCxnSpPr>
            <a:endCxn id="81" idx="3"/>
          </p:cNvCxnSpPr>
          <p:nvPr/>
        </p:nvCxnSpPr>
        <p:spPr>
          <a:xfrm rot="10800000">
            <a:off x="6305640" y="4651084"/>
            <a:ext cx="1370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" name="Google Shape;88;p13"/>
          <p:cNvCxnSpPr>
            <a:stCxn id="80" idx="3"/>
          </p:cNvCxnSpPr>
          <p:nvPr/>
        </p:nvCxnSpPr>
        <p:spPr>
          <a:xfrm>
            <a:off x="7666061" y="3141750"/>
            <a:ext cx="0" cy="1510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 txBox="1"/>
          <p:nvPr/>
        </p:nvSpPr>
        <p:spPr>
          <a:xfrm>
            <a:off x="5780250" y="3306437"/>
            <a:ext cx="6579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67776" y="2525187"/>
            <a:ext cx="6579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False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1" name="Google Shape;91;p13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</a:rPr>
              <a:t> Question </a:t>
            </a:r>
            <a:r>
              <a:rPr lang="en-GB">
                <a:solidFill>
                  <a:schemeClr val="lt2"/>
                </a:solidFill>
              </a:rPr>
              <a:t>. 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If you </a:t>
            </a:r>
            <a:r>
              <a:rPr b="1" lang="en-GB"/>
              <a:t>input </a:t>
            </a:r>
            <a:r>
              <a:rPr lang="en-GB"/>
              <a:t>the number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10</a:t>
            </a:r>
            <a:r>
              <a:rPr lang="en-GB"/>
              <a:t>, what will be the </a:t>
            </a:r>
            <a:r>
              <a:rPr b="1" lang="en-GB"/>
              <a:t>output</a:t>
            </a:r>
            <a:r>
              <a:rPr lang="en-GB"/>
              <a:t>?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1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285" name="Google Shape;285;p31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86" name="Google Shape;286;p31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88" name="Google Shape;288;p31"/>
          <p:cNvCxnSpPr>
            <a:stCxn id="289" idx="2"/>
            <a:endCxn id="290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1" name="Google Shape;291;p31"/>
          <p:cNvCxnSpPr>
            <a:stCxn id="292" idx="2"/>
            <a:endCxn id="293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92" name="Google Shape;292;p31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94" name="Google Shape;294;p31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5" name="Google Shape;295;p31"/>
          <p:cNvCxnSpPr>
            <a:stCxn id="290" idx="3"/>
            <a:endCxn id="292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89" name="Google Shape;289;p31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31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1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31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assigned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20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2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303" name="Google Shape;303;p32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304" name="Google Shape;304;p32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05" name="Google Shape;305;p32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306" name="Google Shape;306;p32"/>
          <p:cNvCxnSpPr>
            <a:stCxn id="307" idx="2"/>
            <a:endCxn id="308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9" name="Google Shape;309;p32"/>
          <p:cNvCxnSpPr>
            <a:stCxn id="310" idx="2"/>
            <a:endCxn id="311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10" name="Google Shape;310;p32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32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2" name="Google Shape;312;p32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3" name="Google Shape;313;p32"/>
          <p:cNvCxnSpPr>
            <a:stCxn id="308" idx="3"/>
            <a:endCxn id="310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07" name="Google Shape;307;p32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2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32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2"/>
          <p:cNvSpPr txBox="1"/>
          <p:nvPr/>
        </p:nvSpPr>
        <p:spPr>
          <a:xfrm>
            <a:off x="52579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6" name="Google Shape;316;p32"/>
          <p:cNvSpPr/>
          <p:nvPr/>
        </p:nvSpPr>
        <p:spPr>
          <a:xfrm>
            <a:off x="5949175" y="1721303"/>
            <a:ext cx="1371600" cy="314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180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7" name="Google Shape;317;p32"/>
          <p:cNvSpPr txBox="1"/>
          <p:nvPr/>
        </p:nvSpPr>
        <p:spPr>
          <a:xfrm>
            <a:off x="52579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8" name="Google Shape;318;p32"/>
          <p:cNvSpPr txBox="1"/>
          <p:nvPr/>
        </p:nvSpPr>
        <p:spPr>
          <a:xfrm>
            <a:off x="5257975" y="2662825"/>
            <a:ext cx="35649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9" name="Google Shape;319;p32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core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assigned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20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325" name="Google Shape;325;p33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326" name="Google Shape;326;p33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7" name="Google Shape;327;p33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328" name="Google Shape;328;p33"/>
          <p:cNvCxnSpPr>
            <a:stCxn id="329" idx="2"/>
            <a:endCxn id="330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1" name="Google Shape;331;p33"/>
          <p:cNvCxnSpPr>
            <a:stCxn id="332" idx="2"/>
            <a:endCxn id="333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32" name="Google Shape;332;p33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33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4" name="Google Shape;334;p33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5" name="Google Shape;335;p33"/>
          <p:cNvCxnSpPr>
            <a:stCxn id="330" idx="3"/>
            <a:endCxn id="332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29" name="Google Shape;329;p33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33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33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33"/>
          <p:cNvSpPr txBox="1"/>
          <p:nvPr/>
        </p:nvSpPr>
        <p:spPr>
          <a:xfrm>
            <a:off x="52579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endParaRPr/>
          </a:p>
        </p:txBody>
      </p:sp>
      <p:sp>
        <p:nvSpPr>
          <p:cNvPr id="338" name="Google Shape;338;p33"/>
          <p:cNvSpPr/>
          <p:nvPr/>
        </p:nvSpPr>
        <p:spPr>
          <a:xfrm>
            <a:off x="5949175" y="1721303"/>
            <a:ext cx="1371600" cy="314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180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39" name="Google Shape;339;p33"/>
          <p:cNvSpPr txBox="1"/>
          <p:nvPr/>
        </p:nvSpPr>
        <p:spPr>
          <a:xfrm>
            <a:off x="52579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40" name="Google Shape;340;p33"/>
          <p:cNvSpPr txBox="1"/>
          <p:nvPr/>
        </p:nvSpPr>
        <p:spPr>
          <a:xfrm>
            <a:off x="5257975" y="2662825"/>
            <a:ext cx="35649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41" name="Google Shape;341;p33"/>
          <p:cNvSpPr/>
          <p:nvPr/>
        </p:nvSpPr>
        <p:spPr>
          <a:xfrm>
            <a:off x="2466225" y="1518463"/>
            <a:ext cx="604200" cy="2265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endParaRPr sz="10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42" name="Google Shape;342;p33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core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not greater than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30,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so the condition is </a:t>
            </a: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False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348" name="Google Shape;348;p34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349" name="Google Shape;349;p34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50" name="Google Shape;350;p34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351" name="Google Shape;351;p34"/>
          <p:cNvCxnSpPr>
            <a:stCxn id="352" idx="2"/>
            <a:endCxn id="353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4" name="Google Shape;354;p34"/>
          <p:cNvCxnSpPr>
            <a:stCxn id="355" idx="2"/>
            <a:endCxn id="356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55" name="Google Shape;355;p34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34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7" name="Google Shape;357;p34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8" name="Google Shape;358;p34"/>
          <p:cNvCxnSpPr>
            <a:stCxn id="353" idx="3"/>
            <a:endCxn id="355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52" name="Google Shape;352;p34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34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34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4"/>
          <p:cNvSpPr txBox="1"/>
          <p:nvPr/>
        </p:nvSpPr>
        <p:spPr>
          <a:xfrm>
            <a:off x="52579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endParaRPr/>
          </a:p>
        </p:txBody>
      </p:sp>
      <p:sp>
        <p:nvSpPr>
          <p:cNvPr id="361" name="Google Shape;361;p34"/>
          <p:cNvSpPr/>
          <p:nvPr/>
        </p:nvSpPr>
        <p:spPr>
          <a:xfrm>
            <a:off x="5949175" y="1721303"/>
            <a:ext cx="1371600" cy="314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180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62" name="Google Shape;362;p34"/>
          <p:cNvSpPr txBox="1"/>
          <p:nvPr/>
        </p:nvSpPr>
        <p:spPr>
          <a:xfrm>
            <a:off x="52579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63" name="Google Shape;363;p34"/>
          <p:cNvSpPr txBox="1"/>
          <p:nvPr/>
        </p:nvSpPr>
        <p:spPr>
          <a:xfrm>
            <a:off x="5257975" y="2662825"/>
            <a:ext cx="35649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The end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64" name="Google Shape;364;p34"/>
          <p:cNvSpPr txBox="1"/>
          <p:nvPr/>
        </p:nvSpPr>
        <p:spPr>
          <a:xfrm>
            <a:off x="5257900" y="2216875"/>
            <a:ext cx="9609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Output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65" name="Google Shape;365;p34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flow of control moves to line 4 and outputs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The end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371" name="Google Shape;371;p35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372" name="Google Shape;372;p35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</a:t>
            </a: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35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73" name="Google Shape;373;p35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374" name="Google Shape;374;p35"/>
          <p:cNvCxnSpPr>
            <a:stCxn id="375" idx="2"/>
            <a:endCxn id="376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7" name="Google Shape;377;p35"/>
          <p:cNvCxnSpPr>
            <a:stCxn id="378" idx="2"/>
            <a:endCxn id="379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78" name="Google Shape;378;p35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35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0" name="Google Shape;380;p35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1" name="Google Shape;381;p35"/>
          <p:cNvCxnSpPr>
            <a:stCxn id="376" idx="3"/>
            <a:endCxn id="378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75" name="Google Shape;375;p35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5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5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3" name="Google Shape;38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8338" y="478150"/>
            <a:ext cx="3810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35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This time,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assigned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35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390" name="Google Shape;390;p36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391" name="Google Shape;391;p36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score = 35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92" name="Google Shape;392;p36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393" name="Google Shape;393;p36"/>
          <p:cNvCxnSpPr>
            <a:stCxn id="394" idx="2"/>
            <a:endCxn id="395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6" name="Google Shape;396;p36"/>
          <p:cNvCxnSpPr>
            <a:stCxn id="397" idx="2"/>
            <a:endCxn id="398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97" name="Google Shape;397;p36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6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9" name="Google Shape;399;p36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0" name="Google Shape;400;p36"/>
          <p:cNvCxnSpPr>
            <a:stCxn id="395" idx="3"/>
            <a:endCxn id="397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94" name="Google Shape;394;p36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36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36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36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This time,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assigned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35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408" name="Google Shape;408;p37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409" name="Google Shape;409;p37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score = 35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10" name="Google Shape;410;p37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11" name="Google Shape;411;p37"/>
          <p:cNvCxnSpPr>
            <a:stCxn id="412" idx="2"/>
            <a:endCxn id="413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4" name="Google Shape;414;p37"/>
          <p:cNvCxnSpPr>
            <a:stCxn id="415" idx="2"/>
            <a:endCxn id="416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15" name="Google Shape;415;p37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7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7" name="Google Shape;417;p37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8" name="Google Shape;418;p37"/>
          <p:cNvCxnSpPr>
            <a:stCxn id="413" idx="3"/>
            <a:endCxn id="415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12" name="Google Shape;412;p37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7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7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7"/>
          <p:cNvSpPr txBox="1"/>
          <p:nvPr/>
        </p:nvSpPr>
        <p:spPr>
          <a:xfrm>
            <a:off x="52579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endParaRPr/>
          </a:p>
        </p:txBody>
      </p:sp>
      <p:sp>
        <p:nvSpPr>
          <p:cNvPr id="421" name="Google Shape;421;p37"/>
          <p:cNvSpPr/>
          <p:nvPr/>
        </p:nvSpPr>
        <p:spPr>
          <a:xfrm>
            <a:off x="5949175" y="1721303"/>
            <a:ext cx="1371600" cy="314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180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22" name="Google Shape;422;p37"/>
          <p:cNvSpPr txBox="1"/>
          <p:nvPr/>
        </p:nvSpPr>
        <p:spPr>
          <a:xfrm>
            <a:off x="52579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23" name="Google Shape;423;p37"/>
          <p:cNvSpPr txBox="1"/>
          <p:nvPr/>
        </p:nvSpPr>
        <p:spPr>
          <a:xfrm>
            <a:off x="5257975" y="2662825"/>
            <a:ext cx="35649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24" name="Google Shape;424;p37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This time,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assigned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35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430" name="Google Shape;430;p38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431" name="Google Shape;431;p38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35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32" name="Google Shape;432;p38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33" name="Google Shape;433;p38"/>
          <p:cNvCxnSpPr>
            <a:stCxn id="434" idx="2"/>
            <a:endCxn id="435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36" name="Google Shape;436;p38"/>
          <p:cNvCxnSpPr>
            <a:stCxn id="437" idx="2"/>
            <a:endCxn id="438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37" name="Google Shape;437;p38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38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9" name="Google Shape;439;p38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0" name="Google Shape;440;p38"/>
          <p:cNvCxnSpPr>
            <a:stCxn id="435" idx="3"/>
            <a:endCxn id="437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34" name="Google Shape;434;p38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38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38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38"/>
          <p:cNvSpPr txBox="1"/>
          <p:nvPr/>
        </p:nvSpPr>
        <p:spPr>
          <a:xfrm>
            <a:off x="52579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endParaRPr/>
          </a:p>
        </p:txBody>
      </p:sp>
      <p:sp>
        <p:nvSpPr>
          <p:cNvPr id="443" name="Google Shape;443;p38"/>
          <p:cNvSpPr/>
          <p:nvPr/>
        </p:nvSpPr>
        <p:spPr>
          <a:xfrm>
            <a:off x="5949175" y="1721303"/>
            <a:ext cx="1371600" cy="314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180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44" name="Google Shape;444;p38"/>
          <p:cNvSpPr txBox="1"/>
          <p:nvPr/>
        </p:nvSpPr>
        <p:spPr>
          <a:xfrm>
            <a:off x="52579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45" name="Google Shape;445;p38"/>
          <p:cNvSpPr txBox="1"/>
          <p:nvPr/>
        </p:nvSpPr>
        <p:spPr>
          <a:xfrm>
            <a:off x="5257975" y="2662825"/>
            <a:ext cx="35649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46" name="Google Shape;446;p38"/>
          <p:cNvSpPr/>
          <p:nvPr/>
        </p:nvSpPr>
        <p:spPr>
          <a:xfrm>
            <a:off x="2466225" y="1518463"/>
            <a:ext cx="604200" cy="2265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endParaRPr sz="10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47" name="Google Shape;447;p38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is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over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30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so this condition is now </a:t>
            </a: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 b="1"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453" name="Google Shape;453;p39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454" name="Google Shape;454;p39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print("You won!")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55" name="Google Shape;455;p39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56" name="Google Shape;456;p39"/>
          <p:cNvCxnSpPr>
            <a:stCxn id="457" idx="2"/>
            <a:endCxn id="458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9" name="Google Shape;459;p39"/>
          <p:cNvCxnSpPr>
            <a:stCxn id="460" idx="2"/>
            <a:endCxn id="461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60" name="Google Shape;460;p39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9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2" name="Google Shape;462;p39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3" name="Google Shape;463;p39"/>
          <p:cNvCxnSpPr>
            <a:stCxn id="458" idx="3"/>
            <a:endCxn id="460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57" name="Google Shape;457;p39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39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39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9"/>
          <p:cNvSpPr txBox="1"/>
          <p:nvPr/>
        </p:nvSpPr>
        <p:spPr>
          <a:xfrm>
            <a:off x="52579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endParaRPr/>
          </a:p>
        </p:txBody>
      </p:sp>
      <p:sp>
        <p:nvSpPr>
          <p:cNvPr id="466" name="Google Shape;466;p39"/>
          <p:cNvSpPr/>
          <p:nvPr/>
        </p:nvSpPr>
        <p:spPr>
          <a:xfrm>
            <a:off x="5949175" y="1721303"/>
            <a:ext cx="1371600" cy="314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180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67" name="Google Shape;467;p39"/>
          <p:cNvSpPr txBox="1"/>
          <p:nvPr/>
        </p:nvSpPr>
        <p:spPr>
          <a:xfrm>
            <a:off x="52579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68" name="Google Shape;468;p39"/>
          <p:cNvSpPr txBox="1"/>
          <p:nvPr/>
        </p:nvSpPr>
        <p:spPr>
          <a:xfrm>
            <a:off x="5257975" y="2662825"/>
            <a:ext cx="35649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You won!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69" name="Google Shape;469;p39"/>
          <p:cNvSpPr txBox="1"/>
          <p:nvPr/>
        </p:nvSpPr>
        <p:spPr>
          <a:xfrm>
            <a:off x="5257900" y="2216875"/>
            <a:ext cx="9609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Output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70" name="Google Shape;470;p39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flow of execution moves to line 3 and outputs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You won!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Selection: walkthrough</a:t>
            </a:r>
            <a:endParaRPr/>
          </a:p>
        </p:txBody>
      </p:sp>
      <p:sp>
        <p:nvSpPr>
          <p:cNvPr id="476" name="Google Shape;476;p40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477" name="Google Shape;477;p40"/>
          <p:cNvSpPr txBox="1"/>
          <p:nvPr/>
        </p:nvSpPr>
        <p:spPr>
          <a:xfrm>
            <a:off x="622250" y="1170150"/>
            <a:ext cx="2795100" cy="1121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score &gt; 30: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 print("You won!")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print("The end")</a:t>
            </a:r>
            <a:endParaRPr sz="1600">
              <a:highlight>
                <a:srgbClr val="FFFFFF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78" name="Google Shape;478;p40"/>
          <p:cNvSpPr txBox="1"/>
          <p:nvPr/>
        </p:nvSpPr>
        <p:spPr>
          <a:xfrm>
            <a:off x="310900" y="1170125"/>
            <a:ext cx="364800" cy="1121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79" name="Google Shape;479;p40"/>
          <p:cNvCxnSpPr>
            <a:stCxn id="480" idx="2"/>
            <a:endCxn id="481" idx="0"/>
          </p:cNvCxnSpPr>
          <p:nvPr/>
        </p:nvCxnSpPr>
        <p:spPr>
          <a:xfrm flipH="1" rot="-5400000">
            <a:off x="3720500" y="1487321"/>
            <a:ext cx="107100" cy="600"/>
          </a:xfrm>
          <a:prstGeom prst="curvedConnector3">
            <a:avLst>
              <a:gd fmla="val 49962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2" name="Google Shape;482;p40"/>
          <p:cNvCxnSpPr>
            <a:stCxn id="483" idx="2"/>
            <a:endCxn id="484" idx="6"/>
          </p:cNvCxnSpPr>
          <p:nvPr/>
        </p:nvCxnSpPr>
        <p:spPr>
          <a:xfrm rot="5400000">
            <a:off x="3941800" y="1753745"/>
            <a:ext cx="66900" cy="3672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83" name="Google Shape;483;p40"/>
          <p:cNvSpPr/>
          <p:nvPr/>
        </p:nvSpPr>
        <p:spPr>
          <a:xfrm>
            <a:off x="4040350" y="1775795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40"/>
          <p:cNvSpPr/>
          <p:nvPr/>
        </p:nvSpPr>
        <p:spPr>
          <a:xfrm>
            <a:off x="3655263" y="1541090"/>
            <a:ext cx="236950" cy="181225"/>
          </a:xfrm>
          <a:prstGeom prst="flowChartDecision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5" name="Google Shape;485;p40"/>
          <p:cNvCxnSpPr/>
          <p:nvPr/>
        </p:nvCxnSpPr>
        <p:spPr>
          <a:xfrm flipH="1" rot="-5400000">
            <a:off x="3612188" y="1883364"/>
            <a:ext cx="3225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6" name="Google Shape;486;p40"/>
          <p:cNvCxnSpPr>
            <a:stCxn id="481" idx="3"/>
            <a:endCxn id="483" idx="0"/>
          </p:cNvCxnSpPr>
          <p:nvPr/>
        </p:nvCxnSpPr>
        <p:spPr>
          <a:xfrm>
            <a:off x="3892213" y="1631703"/>
            <a:ext cx="266700" cy="144000"/>
          </a:xfrm>
          <a:prstGeom prst="bentConnector2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80" name="Google Shape;480;p40"/>
          <p:cNvSpPr/>
          <p:nvPr/>
        </p:nvSpPr>
        <p:spPr>
          <a:xfrm>
            <a:off x="3655250" y="1305971"/>
            <a:ext cx="237000" cy="1281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40"/>
          <p:cNvSpPr/>
          <p:nvPr/>
        </p:nvSpPr>
        <p:spPr>
          <a:xfrm>
            <a:off x="3655550" y="2045021"/>
            <a:ext cx="237000" cy="128100"/>
          </a:xfrm>
          <a:prstGeom prst="rect">
            <a:avLst/>
          </a:prstGeom>
          <a:noFill/>
          <a:ln cap="flat" cmpd="sng" w="190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40"/>
          <p:cNvSpPr/>
          <p:nvPr/>
        </p:nvSpPr>
        <p:spPr>
          <a:xfrm>
            <a:off x="3755738" y="1952939"/>
            <a:ext cx="36000" cy="360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40"/>
          <p:cNvSpPr txBox="1"/>
          <p:nvPr/>
        </p:nvSpPr>
        <p:spPr>
          <a:xfrm>
            <a:off x="5257970" y="16722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score</a:t>
            </a:r>
            <a:endParaRPr/>
          </a:p>
        </p:txBody>
      </p:sp>
      <p:sp>
        <p:nvSpPr>
          <p:cNvPr id="489" name="Google Shape;489;p40"/>
          <p:cNvSpPr/>
          <p:nvPr/>
        </p:nvSpPr>
        <p:spPr>
          <a:xfrm>
            <a:off x="5949175" y="1721303"/>
            <a:ext cx="1371600" cy="314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91425" spcFirstLastPara="1" rIns="91425" wrap="square" tIns="180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90" name="Google Shape;490;p40"/>
          <p:cNvSpPr txBox="1"/>
          <p:nvPr/>
        </p:nvSpPr>
        <p:spPr>
          <a:xfrm>
            <a:off x="5257900" y="1302478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91" name="Google Shape;491;p40"/>
          <p:cNvSpPr txBox="1"/>
          <p:nvPr/>
        </p:nvSpPr>
        <p:spPr>
          <a:xfrm>
            <a:off x="5257975" y="2662825"/>
            <a:ext cx="35649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You won!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The end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92" name="Google Shape;492;p40"/>
          <p:cNvSpPr txBox="1"/>
          <p:nvPr/>
        </p:nvSpPr>
        <p:spPr>
          <a:xfrm>
            <a:off x="5257900" y="2216875"/>
            <a:ext cx="9609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Output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93" name="Google Shape;493;p40"/>
          <p:cNvSpPr txBox="1"/>
          <p:nvPr/>
        </p:nvSpPr>
        <p:spPr>
          <a:xfrm>
            <a:off x="297150" y="2914875"/>
            <a:ext cx="4181400" cy="13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flow of execution then carries on to line 4 and outputs 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The end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Make a prediction</a:t>
            </a:r>
            <a:endParaRPr/>
          </a:p>
        </p:txBody>
      </p:sp>
      <p:sp>
        <p:nvSpPr>
          <p:cNvPr id="97" name="Google Shape;97;p14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5265600" y="1172925"/>
            <a:ext cx="1040040" cy="314118"/>
          </a:xfrm>
          <a:prstGeom prst="flowChartTerminator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Start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5049825" y="1718475"/>
            <a:ext cx="1471600" cy="469400"/>
          </a:xfrm>
          <a:prstGeom prst="flowChartInputOutpu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Input number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4849300" y="2443900"/>
            <a:ext cx="1866975" cy="929325"/>
          </a:xfrm>
          <a:prstGeom prst="flowChartDecision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number &gt; 5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4803913" y="3704825"/>
            <a:ext cx="1963400" cy="469400"/>
          </a:xfrm>
          <a:prstGeom prst="flowChartInputOutpu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Output number + 5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6880701" y="2672350"/>
            <a:ext cx="1963400" cy="469400"/>
          </a:xfrm>
          <a:prstGeom prst="flowChartInputOutpu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Output number - 5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5265600" y="4494025"/>
            <a:ext cx="1040040" cy="314118"/>
          </a:xfrm>
          <a:prstGeom prst="flowChartTerminator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End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04" name="Google Shape;104;p14"/>
          <p:cNvCxnSpPr>
            <a:stCxn id="98" idx="2"/>
            <a:endCxn id="99" idx="1"/>
          </p:cNvCxnSpPr>
          <p:nvPr/>
        </p:nvCxnSpPr>
        <p:spPr>
          <a:xfrm>
            <a:off x="5785620" y="1487043"/>
            <a:ext cx="0" cy="231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4"/>
          <p:cNvCxnSpPr>
            <a:stCxn id="99" idx="4"/>
            <a:endCxn id="100" idx="0"/>
          </p:cNvCxnSpPr>
          <p:nvPr/>
        </p:nvCxnSpPr>
        <p:spPr>
          <a:xfrm flipH="1">
            <a:off x="5782925" y="2187875"/>
            <a:ext cx="2700" cy="255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4"/>
          <p:cNvCxnSpPr>
            <a:stCxn id="100" idx="2"/>
            <a:endCxn id="101" idx="1"/>
          </p:cNvCxnSpPr>
          <p:nvPr/>
        </p:nvCxnSpPr>
        <p:spPr>
          <a:xfrm>
            <a:off x="5782787" y="3373225"/>
            <a:ext cx="2700" cy="33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7" name="Google Shape;107;p14"/>
          <p:cNvCxnSpPr>
            <a:stCxn id="101" idx="4"/>
            <a:endCxn id="103" idx="0"/>
          </p:cNvCxnSpPr>
          <p:nvPr/>
        </p:nvCxnSpPr>
        <p:spPr>
          <a:xfrm>
            <a:off x="5785613" y="4174225"/>
            <a:ext cx="0" cy="31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4"/>
          <p:cNvCxnSpPr>
            <a:stCxn id="100" idx="3"/>
            <a:endCxn id="102" idx="2"/>
          </p:cNvCxnSpPr>
          <p:nvPr/>
        </p:nvCxnSpPr>
        <p:spPr>
          <a:xfrm flipH="1" rot="10800000">
            <a:off x="6716275" y="2907063"/>
            <a:ext cx="360900" cy="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4"/>
          <p:cNvCxnSpPr>
            <a:endCxn id="103" idx="3"/>
          </p:cNvCxnSpPr>
          <p:nvPr/>
        </p:nvCxnSpPr>
        <p:spPr>
          <a:xfrm rot="10800000">
            <a:off x="6305640" y="4651084"/>
            <a:ext cx="1370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14"/>
          <p:cNvCxnSpPr>
            <a:stCxn id="102" idx="3"/>
          </p:cNvCxnSpPr>
          <p:nvPr/>
        </p:nvCxnSpPr>
        <p:spPr>
          <a:xfrm>
            <a:off x="7666061" y="3141750"/>
            <a:ext cx="0" cy="1510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4"/>
          <p:cNvSpPr txBox="1"/>
          <p:nvPr/>
        </p:nvSpPr>
        <p:spPr>
          <a:xfrm>
            <a:off x="5780250" y="3306437"/>
            <a:ext cx="6579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6567776" y="2525187"/>
            <a:ext cx="6579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False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10 </a:t>
            </a:r>
            <a:r>
              <a:rPr lang="en-GB"/>
              <a:t>is more than 5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So this will be True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41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can provide </a:t>
            </a:r>
            <a:r>
              <a:rPr lang="en-GB"/>
              <a:t>another</a:t>
            </a:r>
            <a:r>
              <a:rPr lang="en-GB"/>
              <a:t> </a:t>
            </a:r>
            <a:r>
              <a:rPr b="1" lang="en-GB"/>
              <a:t>branch </a:t>
            </a:r>
            <a:r>
              <a:rPr lang="en-GB"/>
              <a:t>to your </a:t>
            </a:r>
            <a:r>
              <a:rPr b="1" lang="en-GB"/>
              <a:t>selection</a:t>
            </a:r>
            <a:r>
              <a:rPr b="1" lang="en-GB"/>
              <a:t> statement</a:t>
            </a:r>
            <a:r>
              <a:rPr lang="en-GB"/>
              <a:t> by using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if-else</a:t>
            </a:r>
            <a:r>
              <a:rPr lang="en-GB"/>
              <a:t>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When you use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if-else</a:t>
            </a:r>
            <a:r>
              <a:rPr lang="en-GB"/>
              <a:t> you are saying: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-GB"/>
              <a:t>“If this condition is True then do this. </a:t>
            </a:r>
            <a:r>
              <a:rPr b="1" i="1" lang="en-GB"/>
              <a:t>Else</a:t>
            </a:r>
            <a:r>
              <a:rPr i="1" lang="en-GB"/>
              <a:t>, do this.”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41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Another branch</a:t>
            </a:r>
            <a:endParaRPr/>
          </a:p>
        </p:txBody>
      </p:sp>
      <p:sp>
        <p:nvSpPr>
          <p:cNvPr id="500" name="Google Shape;500;p41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501" name="Google Shape;501;p41"/>
          <p:cNvSpPr txBox="1"/>
          <p:nvPr/>
        </p:nvSpPr>
        <p:spPr>
          <a:xfrm>
            <a:off x="4736550" y="1170975"/>
            <a:ext cx="2183100" cy="1400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</a:t>
            </a:r>
            <a:r>
              <a:rPr b="1" lang="en-GB" sz="1600">
                <a:latin typeface="Roboto Mono"/>
                <a:ea typeface="Roboto Mono"/>
                <a:cs typeface="Roboto Mono"/>
                <a:sym typeface="Roboto Mono"/>
              </a:rPr>
              <a:t>this_is_true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do this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Roboto Mono"/>
                <a:ea typeface="Roboto Mono"/>
                <a:cs typeface="Roboto Mono"/>
                <a:sym typeface="Roboto Mono"/>
              </a:rPr>
              <a:t>e</a:t>
            </a:r>
            <a:r>
              <a:rPr b="1" lang="en-GB" sz="1600">
                <a:latin typeface="Roboto Mono"/>
                <a:ea typeface="Roboto Mono"/>
                <a:cs typeface="Roboto Mono"/>
                <a:sym typeface="Roboto Mono"/>
              </a:rPr>
              <a:t>lse:</a:t>
            </a:r>
            <a:endParaRPr b="1"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d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o this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502" name="Google Shape;502;p41"/>
          <p:cNvGrpSpPr/>
          <p:nvPr/>
        </p:nvGrpSpPr>
        <p:grpSpPr>
          <a:xfrm>
            <a:off x="7394613" y="1134193"/>
            <a:ext cx="844475" cy="1790206"/>
            <a:chOff x="7394613" y="1134193"/>
            <a:chExt cx="844475" cy="1790206"/>
          </a:xfrm>
        </p:grpSpPr>
        <p:cxnSp>
          <p:nvCxnSpPr>
            <p:cNvPr id="503" name="Google Shape;503;p41"/>
            <p:cNvCxnSpPr>
              <a:stCxn id="504" idx="2"/>
              <a:endCxn id="505" idx="6"/>
            </p:cNvCxnSpPr>
            <p:nvPr/>
          </p:nvCxnSpPr>
          <p:spPr>
            <a:xfrm rot="10800000">
              <a:off x="7530978" y="2906400"/>
              <a:ext cx="365400" cy="0"/>
            </a:xfrm>
            <a:prstGeom prst="straightConnector1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505" name="Google Shape;505;p41"/>
            <p:cNvSpPr/>
            <p:nvPr/>
          </p:nvSpPr>
          <p:spPr>
            <a:xfrm>
              <a:off x="7495088" y="2888400"/>
              <a:ext cx="36000" cy="36000"/>
            </a:xfrm>
            <a:prstGeom prst="ellipse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41"/>
            <p:cNvSpPr/>
            <p:nvPr/>
          </p:nvSpPr>
          <p:spPr>
            <a:xfrm>
              <a:off x="7896378" y="2904600"/>
              <a:ext cx="3600" cy="3600"/>
            </a:xfrm>
            <a:prstGeom prst="ellipse">
              <a:avLst/>
            </a:prstGeom>
            <a:solidFill>
              <a:srgbClr val="5B5BA5"/>
            </a:solidFill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06" name="Google Shape;506;p41"/>
            <p:cNvCxnSpPr>
              <a:stCxn id="507" idx="2"/>
              <a:endCxn id="504" idx="0"/>
            </p:cNvCxnSpPr>
            <p:nvPr/>
          </p:nvCxnSpPr>
          <p:spPr>
            <a:xfrm>
              <a:off x="7898178" y="2714934"/>
              <a:ext cx="0" cy="189600"/>
            </a:xfrm>
            <a:prstGeom prst="straightConnector1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8" name="Google Shape;508;p41"/>
            <p:cNvCxnSpPr>
              <a:stCxn id="509" idx="4"/>
              <a:endCxn id="510" idx="0"/>
            </p:cNvCxnSpPr>
            <p:nvPr/>
          </p:nvCxnSpPr>
          <p:spPr>
            <a:xfrm flipH="1" rot="-5400000">
              <a:off x="7471238" y="1212043"/>
              <a:ext cx="84300" cy="600"/>
            </a:xfrm>
            <a:prstGeom prst="curvedConnector3">
              <a:avLst>
                <a:gd fmla="val 49951" name="adj1"/>
              </a:avLst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09" name="Google Shape;509;p41"/>
            <p:cNvSpPr/>
            <p:nvPr/>
          </p:nvSpPr>
          <p:spPr>
            <a:xfrm>
              <a:off x="7495088" y="1134193"/>
              <a:ext cx="36000" cy="36000"/>
            </a:xfrm>
            <a:prstGeom prst="ellipse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11" name="Google Shape;511;p41"/>
            <p:cNvCxnSpPr>
              <a:stCxn id="512" idx="2"/>
              <a:endCxn id="513" idx="2"/>
            </p:cNvCxnSpPr>
            <p:nvPr/>
          </p:nvCxnSpPr>
          <p:spPr>
            <a:xfrm flipH="1" rot="-5400000">
              <a:off x="7993728" y="1781184"/>
              <a:ext cx="146100" cy="337200"/>
            </a:xfrm>
            <a:prstGeom prst="bentConnector2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4" name="Google Shape;514;p41"/>
            <p:cNvSpPr/>
            <p:nvPr/>
          </p:nvSpPr>
          <p:spPr>
            <a:xfrm>
              <a:off x="7779688" y="1626834"/>
              <a:ext cx="237000" cy="249900"/>
            </a:xfrm>
            <a:prstGeom prst="rect">
              <a:avLst/>
            </a:prstGeom>
            <a:noFill/>
            <a:ln cap="flat" cmpd="sng" w="9525">
              <a:solidFill>
                <a:schemeClr val="accent6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41"/>
            <p:cNvSpPr/>
            <p:nvPr/>
          </p:nvSpPr>
          <p:spPr>
            <a:xfrm>
              <a:off x="7394613" y="1254410"/>
              <a:ext cx="236950" cy="181225"/>
            </a:xfrm>
            <a:prstGeom prst="flowChartDecision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41"/>
            <p:cNvSpPr/>
            <p:nvPr/>
          </p:nvSpPr>
          <p:spPr>
            <a:xfrm>
              <a:off x="7779678" y="162683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16" name="Google Shape;516;p41"/>
            <p:cNvCxnSpPr>
              <a:stCxn id="510" idx="2"/>
              <a:endCxn id="517" idx="0"/>
            </p:cNvCxnSpPr>
            <p:nvPr/>
          </p:nvCxnSpPr>
          <p:spPr>
            <a:xfrm flipH="1" rot="-5400000">
              <a:off x="7155938" y="1792785"/>
              <a:ext cx="714900" cy="600"/>
            </a:xfrm>
            <a:prstGeom prst="curvedConnector3">
              <a:avLst>
                <a:gd fmla="val 49999" name="adj1"/>
              </a:avLst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2" name="Google Shape;512;p41"/>
            <p:cNvSpPr/>
            <p:nvPr/>
          </p:nvSpPr>
          <p:spPr>
            <a:xfrm>
              <a:off x="7779678" y="177923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18" name="Google Shape;518;p41"/>
            <p:cNvCxnSpPr>
              <a:stCxn id="510" idx="3"/>
              <a:endCxn id="515" idx="0"/>
            </p:cNvCxnSpPr>
            <p:nvPr/>
          </p:nvCxnSpPr>
          <p:spPr>
            <a:xfrm>
              <a:off x="7631563" y="1345023"/>
              <a:ext cx="266700" cy="281700"/>
            </a:xfrm>
            <a:prstGeom prst="bentConnector2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513" name="Google Shape;513;p41"/>
            <p:cNvSpPr/>
            <p:nvPr/>
          </p:nvSpPr>
          <p:spPr>
            <a:xfrm>
              <a:off x="8235488" y="2021167"/>
              <a:ext cx="3600" cy="3600"/>
            </a:xfrm>
            <a:prstGeom prst="ellipse">
              <a:avLst/>
            </a:prstGeom>
            <a:solidFill>
              <a:srgbClr val="5B5BA5"/>
            </a:solidFill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41"/>
            <p:cNvSpPr/>
            <p:nvPr/>
          </p:nvSpPr>
          <p:spPr>
            <a:xfrm>
              <a:off x="7779688" y="2465034"/>
              <a:ext cx="237000" cy="249900"/>
            </a:xfrm>
            <a:prstGeom prst="rect">
              <a:avLst/>
            </a:prstGeom>
            <a:noFill/>
            <a:ln cap="flat" cmpd="sng" w="9525">
              <a:solidFill>
                <a:schemeClr val="accent6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41"/>
            <p:cNvSpPr/>
            <p:nvPr/>
          </p:nvSpPr>
          <p:spPr>
            <a:xfrm>
              <a:off x="7779678" y="246503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41"/>
            <p:cNvSpPr/>
            <p:nvPr/>
          </p:nvSpPr>
          <p:spPr>
            <a:xfrm>
              <a:off x="7779678" y="261743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21" name="Google Shape;521;p41"/>
            <p:cNvCxnSpPr>
              <a:stCxn id="517" idx="6"/>
              <a:endCxn id="520" idx="0"/>
            </p:cNvCxnSpPr>
            <p:nvPr/>
          </p:nvCxnSpPr>
          <p:spPr>
            <a:xfrm>
              <a:off x="7514888" y="2152325"/>
              <a:ext cx="383400" cy="312600"/>
            </a:xfrm>
            <a:prstGeom prst="bentConnector2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522" name="Google Shape;522;p41"/>
            <p:cNvCxnSpPr>
              <a:stCxn id="513" idx="4"/>
              <a:endCxn id="504" idx="6"/>
            </p:cNvCxnSpPr>
            <p:nvPr/>
          </p:nvCxnSpPr>
          <p:spPr>
            <a:xfrm rot="5400000">
              <a:off x="7627838" y="2297017"/>
              <a:ext cx="881700" cy="337200"/>
            </a:xfrm>
            <a:prstGeom prst="bentConnector2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7" name="Google Shape;517;p41"/>
            <p:cNvSpPr/>
            <p:nvPr/>
          </p:nvSpPr>
          <p:spPr>
            <a:xfrm>
              <a:off x="7511288" y="2150525"/>
              <a:ext cx="3600" cy="3600"/>
            </a:xfrm>
            <a:prstGeom prst="ellipse">
              <a:avLst/>
            </a:prstGeom>
            <a:solidFill>
              <a:srgbClr val="5B5BA5"/>
            </a:solidFill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42"/>
          <p:cNvSpPr txBox="1"/>
          <p:nvPr>
            <p:ph idx="3" type="subTitle"/>
          </p:nvPr>
        </p:nvSpPr>
        <p:spPr>
          <a:xfrm>
            <a:off x="6840000" y="0"/>
            <a:ext cx="19608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528" name="Google Shape;528;p42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An example of using else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29" name="Google Shape;529;p42"/>
          <p:cNvSpPr txBox="1"/>
          <p:nvPr/>
        </p:nvSpPr>
        <p:spPr>
          <a:xfrm>
            <a:off x="310900" y="1289300"/>
            <a:ext cx="4425600" cy="18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print("What’s your name?")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user = input()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 user == "Elizabeth":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print("Good morning Your Majesty")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else: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print("Hello", user)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30" name="Google Shape;530;p42"/>
          <p:cNvSpPr txBox="1"/>
          <p:nvPr/>
        </p:nvSpPr>
        <p:spPr>
          <a:xfrm>
            <a:off x="4736500" y="13505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The condition will check if the value of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user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 is equal to the string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Elizabeth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31" name="Google Shape;531;p42"/>
          <p:cNvSpPr txBox="1"/>
          <p:nvPr/>
        </p:nvSpPr>
        <p:spPr>
          <a:xfrm>
            <a:off x="4736500" y="25697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This is the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-block, i.e. the code that will be executed if the condition is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32" name="Google Shape;532;p42"/>
          <p:cNvSpPr txBox="1"/>
          <p:nvPr/>
        </p:nvSpPr>
        <p:spPr>
          <a:xfrm>
            <a:off x="4736500" y="19601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The expression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user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==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"Elizabeth"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will evaluate to either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 or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33" name="Google Shape;533;p42"/>
          <p:cNvSpPr txBox="1"/>
          <p:nvPr/>
        </p:nvSpPr>
        <p:spPr>
          <a:xfrm>
            <a:off x="4736500" y="31793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This is the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else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-block, i.e. the code that will be executed if the condition is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34" name="Google Shape;534;p42"/>
          <p:cNvSpPr txBox="1"/>
          <p:nvPr/>
        </p:nvSpPr>
        <p:spPr>
          <a:xfrm>
            <a:off x="4736500" y="37889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Only </a:t>
            </a:r>
            <a:r>
              <a:rPr b="1"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one 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of these blocks will be executed, depending on the value of the condition. 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35" name="Google Shape;535;p42"/>
          <p:cNvSpPr/>
          <p:nvPr/>
        </p:nvSpPr>
        <p:spPr>
          <a:xfrm>
            <a:off x="674776" y="1980718"/>
            <a:ext cx="20814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42"/>
          <p:cNvSpPr/>
          <p:nvPr/>
        </p:nvSpPr>
        <p:spPr>
          <a:xfrm>
            <a:off x="529550" y="2241458"/>
            <a:ext cx="37749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42"/>
          <p:cNvSpPr/>
          <p:nvPr/>
        </p:nvSpPr>
        <p:spPr>
          <a:xfrm>
            <a:off x="529550" y="2720360"/>
            <a:ext cx="37749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43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</a:t>
            </a:r>
            <a:r>
              <a:rPr lang="en-GB"/>
              <a:t> can provide further </a:t>
            </a:r>
            <a:r>
              <a:rPr b="1" lang="en-GB"/>
              <a:t>branches</a:t>
            </a:r>
            <a:r>
              <a:rPr lang="en-GB"/>
              <a:t> by using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elif</a:t>
            </a:r>
            <a:r>
              <a:rPr lang="en-GB"/>
              <a:t>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When you use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if-elif-else</a:t>
            </a:r>
            <a:r>
              <a:rPr lang="en-GB"/>
              <a:t> you are saying: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-GB"/>
              <a:t>“If this condition is True then do this. Else if this condition is True then do this. Else, do this.”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4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More branches!</a:t>
            </a:r>
            <a:endParaRPr/>
          </a:p>
        </p:txBody>
      </p:sp>
      <p:sp>
        <p:nvSpPr>
          <p:cNvPr id="544" name="Google Shape;544;p43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545" name="Google Shape;545;p43"/>
          <p:cNvSpPr txBox="1"/>
          <p:nvPr/>
        </p:nvSpPr>
        <p:spPr>
          <a:xfrm>
            <a:off x="4736550" y="1170975"/>
            <a:ext cx="2430300" cy="2302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if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this_is_true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do this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Roboto Mono"/>
                <a:ea typeface="Roboto Mono"/>
                <a:cs typeface="Roboto Mono"/>
                <a:sym typeface="Roboto Mono"/>
              </a:rPr>
              <a:t>e</a:t>
            </a:r>
            <a:r>
              <a:rPr b="1" lang="en-GB" sz="1600">
                <a:latin typeface="Roboto Mono"/>
                <a:ea typeface="Roboto Mono"/>
                <a:cs typeface="Roboto Mono"/>
                <a:sym typeface="Roboto Mono"/>
              </a:rPr>
              <a:t>lif this_is_true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d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o this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else: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  do this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546" name="Google Shape;546;p43"/>
          <p:cNvGrpSpPr/>
          <p:nvPr/>
        </p:nvGrpSpPr>
        <p:grpSpPr>
          <a:xfrm>
            <a:off x="7394613" y="1134193"/>
            <a:ext cx="844475" cy="2704606"/>
            <a:chOff x="7394613" y="1134193"/>
            <a:chExt cx="844475" cy="2704606"/>
          </a:xfrm>
        </p:grpSpPr>
        <p:cxnSp>
          <p:nvCxnSpPr>
            <p:cNvPr id="547" name="Google Shape;547;p43"/>
            <p:cNvCxnSpPr>
              <a:stCxn id="548" idx="2"/>
              <a:endCxn id="549" idx="6"/>
            </p:cNvCxnSpPr>
            <p:nvPr/>
          </p:nvCxnSpPr>
          <p:spPr>
            <a:xfrm rot="10800000">
              <a:off x="7530978" y="3820800"/>
              <a:ext cx="365400" cy="0"/>
            </a:xfrm>
            <a:prstGeom prst="straightConnector1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549" name="Google Shape;549;p43"/>
            <p:cNvSpPr/>
            <p:nvPr/>
          </p:nvSpPr>
          <p:spPr>
            <a:xfrm>
              <a:off x="7495088" y="3802800"/>
              <a:ext cx="36000" cy="36000"/>
            </a:xfrm>
            <a:prstGeom prst="ellipse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43"/>
            <p:cNvSpPr/>
            <p:nvPr/>
          </p:nvSpPr>
          <p:spPr>
            <a:xfrm>
              <a:off x="7896378" y="3819000"/>
              <a:ext cx="3600" cy="3600"/>
            </a:xfrm>
            <a:prstGeom prst="ellipse">
              <a:avLst/>
            </a:prstGeom>
            <a:solidFill>
              <a:srgbClr val="5B5BA5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50" name="Google Shape;550;p43"/>
            <p:cNvCxnSpPr>
              <a:stCxn id="551" idx="2"/>
              <a:endCxn id="548" idx="0"/>
            </p:cNvCxnSpPr>
            <p:nvPr/>
          </p:nvCxnSpPr>
          <p:spPr>
            <a:xfrm>
              <a:off x="7898178" y="3629334"/>
              <a:ext cx="0" cy="189600"/>
            </a:xfrm>
            <a:prstGeom prst="straightConnector1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2" name="Google Shape;552;p43"/>
            <p:cNvCxnSpPr>
              <a:stCxn id="553" idx="4"/>
              <a:endCxn id="554" idx="0"/>
            </p:cNvCxnSpPr>
            <p:nvPr/>
          </p:nvCxnSpPr>
          <p:spPr>
            <a:xfrm flipH="1" rot="-5400000">
              <a:off x="7471238" y="1212043"/>
              <a:ext cx="84300" cy="600"/>
            </a:xfrm>
            <a:prstGeom prst="curvedConnector3">
              <a:avLst>
                <a:gd fmla="val 49951" name="adj1"/>
              </a:avLst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53" name="Google Shape;553;p43"/>
            <p:cNvSpPr/>
            <p:nvPr/>
          </p:nvSpPr>
          <p:spPr>
            <a:xfrm>
              <a:off x="7495088" y="1134193"/>
              <a:ext cx="36000" cy="36000"/>
            </a:xfrm>
            <a:prstGeom prst="ellipse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55" name="Google Shape;555;p43"/>
            <p:cNvCxnSpPr>
              <a:stCxn id="556" idx="2"/>
              <a:endCxn id="557" idx="2"/>
            </p:cNvCxnSpPr>
            <p:nvPr/>
          </p:nvCxnSpPr>
          <p:spPr>
            <a:xfrm flipH="1" rot="-5400000">
              <a:off x="7993728" y="1781184"/>
              <a:ext cx="146100" cy="337200"/>
            </a:xfrm>
            <a:prstGeom prst="bentConnector2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58" name="Google Shape;558;p43"/>
            <p:cNvSpPr/>
            <p:nvPr/>
          </p:nvSpPr>
          <p:spPr>
            <a:xfrm>
              <a:off x="7779688" y="1626834"/>
              <a:ext cx="237000" cy="249900"/>
            </a:xfrm>
            <a:prstGeom prst="rect">
              <a:avLst/>
            </a:prstGeom>
            <a:noFill/>
            <a:ln cap="flat" cmpd="sng" w="9525">
              <a:solidFill>
                <a:schemeClr val="accent6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3"/>
            <p:cNvSpPr/>
            <p:nvPr/>
          </p:nvSpPr>
          <p:spPr>
            <a:xfrm>
              <a:off x="7394613" y="1254410"/>
              <a:ext cx="236950" cy="181225"/>
            </a:xfrm>
            <a:prstGeom prst="flowChartDecision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43"/>
            <p:cNvSpPr/>
            <p:nvPr/>
          </p:nvSpPr>
          <p:spPr>
            <a:xfrm>
              <a:off x="7779678" y="162683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60" name="Google Shape;560;p43"/>
            <p:cNvCxnSpPr>
              <a:stCxn id="554" idx="2"/>
              <a:endCxn id="561" idx="0"/>
            </p:cNvCxnSpPr>
            <p:nvPr/>
          </p:nvCxnSpPr>
          <p:spPr>
            <a:xfrm flipH="1" rot="-5400000">
              <a:off x="7155938" y="1792785"/>
              <a:ext cx="714900" cy="600"/>
            </a:xfrm>
            <a:prstGeom prst="curvedConnector3">
              <a:avLst>
                <a:gd fmla="val 49999" name="adj1"/>
              </a:avLst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56" name="Google Shape;556;p43"/>
            <p:cNvSpPr/>
            <p:nvPr/>
          </p:nvSpPr>
          <p:spPr>
            <a:xfrm>
              <a:off x="7779678" y="177923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62" name="Google Shape;562;p43"/>
            <p:cNvCxnSpPr>
              <a:stCxn id="554" idx="3"/>
              <a:endCxn id="559" idx="0"/>
            </p:cNvCxnSpPr>
            <p:nvPr/>
          </p:nvCxnSpPr>
          <p:spPr>
            <a:xfrm>
              <a:off x="7631563" y="1345023"/>
              <a:ext cx="266700" cy="281700"/>
            </a:xfrm>
            <a:prstGeom prst="bentConnector2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557" name="Google Shape;557;p43"/>
            <p:cNvSpPr/>
            <p:nvPr/>
          </p:nvSpPr>
          <p:spPr>
            <a:xfrm>
              <a:off x="8235488" y="2021167"/>
              <a:ext cx="3600" cy="3600"/>
            </a:xfrm>
            <a:prstGeom prst="ellipse">
              <a:avLst/>
            </a:prstGeom>
            <a:solidFill>
              <a:srgbClr val="5B5BA5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3"/>
            <p:cNvSpPr/>
            <p:nvPr/>
          </p:nvSpPr>
          <p:spPr>
            <a:xfrm>
              <a:off x="7779688" y="3379434"/>
              <a:ext cx="237000" cy="249900"/>
            </a:xfrm>
            <a:prstGeom prst="rect">
              <a:avLst/>
            </a:prstGeom>
            <a:noFill/>
            <a:ln cap="flat" cmpd="sng" w="9525">
              <a:solidFill>
                <a:schemeClr val="accent6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3"/>
            <p:cNvSpPr/>
            <p:nvPr/>
          </p:nvSpPr>
          <p:spPr>
            <a:xfrm>
              <a:off x="7779678" y="337943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43"/>
            <p:cNvSpPr/>
            <p:nvPr/>
          </p:nvSpPr>
          <p:spPr>
            <a:xfrm>
              <a:off x="7779678" y="353183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65" name="Google Shape;565;p43"/>
            <p:cNvCxnSpPr>
              <a:stCxn id="566" idx="2"/>
            </p:cNvCxnSpPr>
            <p:nvPr/>
          </p:nvCxnSpPr>
          <p:spPr>
            <a:xfrm flipH="1" rot="-5400000">
              <a:off x="7198238" y="2646610"/>
              <a:ext cx="1008600" cy="378900"/>
            </a:xfrm>
            <a:prstGeom prst="bentConnector3">
              <a:avLst>
                <a:gd fmla="val 76052" name="adj1"/>
              </a:avLst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567" name="Google Shape;567;p43"/>
            <p:cNvCxnSpPr>
              <a:stCxn id="557" idx="4"/>
              <a:endCxn id="548" idx="6"/>
            </p:cNvCxnSpPr>
            <p:nvPr/>
          </p:nvCxnSpPr>
          <p:spPr>
            <a:xfrm rot="5400000">
              <a:off x="7170638" y="2754217"/>
              <a:ext cx="1796100" cy="337200"/>
            </a:xfrm>
            <a:prstGeom prst="bentConnector2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61" name="Google Shape;561;p43"/>
            <p:cNvSpPr/>
            <p:nvPr/>
          </p:nvSpPr>
          <p:spPr>
            <a:xfrm>
              <a:off x="7511288" y="2150525"/>
              <a:ext cx="3600" cy="3600"/>
            </a:xfrm>
            <a:prstGeom prst="ellipse">
              <a:avLst/>
            </a:prstGeom>
            <a:solidFill>
              <a:srgbClr val="5B5BA5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43"/>
            <p:cNvSpPr/>
            <p:nvPr/>
          </p:nvSpPr>
          <p:spPr>
            <a:xfrm>
              <a:off x="7394613" y="2150535"/>
              <a:ext cx="236950" cy="181225"/>
            </a:xfrm>
            <a:prstGeom prst="flowChartDecision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3"/>
            <p:cNvSpPr/>
            <p:nvPr/>
          </p:nvSpPr>
          <p:spPr>
            <a:xfrm>
              <a:off x="7779788" y="2518984"/>
              <a:ext cx="237000" cy="249900"/>
            </a:xfrm>
            <a:prstGeom prst="rect">
              <a:avLst/>
            </a:prstGeom>
            <a:noFill/>
            <a:ln cap="flat" cmpd="sng" w="9525">
              <a:solidFill>
                <a:schemeClr val="accent6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3"/>
            <p:cNvSpPr/>
            <p:nvPr/>
          </p:nvSpPr>
          <p:spPr>
            <a:xfrm>
              <a:off x="7779778" y="2518984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70" name="Google Shape;570;p43"/>
            <p:cNvCxnSpPr>
              <a:endCxn id="569" idx="0"/>
            </p:cNvCxnSpPr>
            <p:nvPr/>
          </p:nvCxnSpPr>
          <p:spPr>
            <a:xfrm flipH="1" rot="-5400000">
              <a:off x="7624078" y="2244784"/>
              <a:ext cx="281700" cy="266700"/>
            </a:xfrm>
            <a:prstGeom prst="bentConnector3">
              <a:avLst>
                <a:gd fmla="val -562" name="adj1"/>
              </a:avLst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571" name="Google Shape;571;p43"/>
            <p:cNvCxnSpPr/>
            <p:nvPr/>
          </p:nvCxnSpPr>
          <p:spPr>
            <a:xfrm flipH="1" rot="-5400000">
              <a:off x="7995653" y="2667459"/>
              <a:ext cx="146100" cy="337200"/>
            </a:xfrm>
            <a:prstGeom prst="bentConnector2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44"/>
          <p:cNvSpPr txBox="1"/>
          <p:nvPr>
            <p:ph idx="3" type="subTitle"/>
          </p:nvPr>
        </p:nvSpPr>
        <p:spPr>
          <a:xfrm>
            <a:off x="6840000" y="0"/>
            <a:ext cx="19608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577" name="Google Shape;577;p44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An example of using </a:t>
            </a:r>
            <a:r>
              <a:rPr b="1" lang="en-GB" sz="24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elif</a:t>
            </a:r>
            <a:endParaRPr sz="2400"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78" name="Google Shape;578;p44"/>
          <p:cNvSpPr txBox="1"/>
          <p:nvPr/>
        </p:nvSpPr>
        <p:spPr>
          <a:xfrm>
            <a:off x="310900" y="1289300"/>
            <a:ext cx="4425600" cy="18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print("What’s your name?")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user = input()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 user == "Elizabeth":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print("Good morning Your Majesty")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elif user == "Alan Sugar":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print("Good morning Sir")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else: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print("Hello", user)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79" name="Google Shape;579;p44"/>
          <p:cNvSpPr txBox="1"/>
          <p:nvPr/>
        </p:nvSpPr>
        <p:spPr>
          <a:xfrm>
            <a:off x="4736500" y="13505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If t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he expression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user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==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"Elizabeth"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evaluated to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0" name="Google Shape;580;p44"/>
          <p:cNvSpPr txBox="1"/>
          <p:nvPr/>
        </p:nvSpPr>
        <p:spPr>
          <a:xfrm>
            <a:off x="4736500" y="26459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If this is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True,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 the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elif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-block will be executed. 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1" name="Google Shape;581;p44"/>
          <p:cNvSpPr txBox="1"/>
          <p:nvPr/>
        </p:nvSpPr>
        <p:spPr>
          <a:xfrm>
            <a:off x="4736500" y="19601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elif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condition will check if the value of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user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equal to the string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"Alan Sugar"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2" name="Google Shape;582;p44"/>
          <p:cNvSpPr txBox="1"/>
          <p:nvPr/>
        </p:nvSpPr>
        <p:spPr>
          <a:xfrm>
            <a:off x="4736500" y="31793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else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-block will be executed if both conditions are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3" name="Google Shape;583;p44"/>
          <p:cNvSpPr txBox="1"/>
          <p:nvPr/>
        </p:nvSpPr>
        <p:spPr>
          <a:xfrm>
            <a:off x="4736500" y="3788900"/>
            <a:ext cx="40863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Only </a:t>
            </a:r>
            <a:r>
              <a:rPr b="1"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one 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of these blocks will be executed, depending on the value of the conditions. 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4" name="Google Shape;584;p44"/>
          <p:cNvSpPr/>
          <p:nvPr/>
        </p:nvSpPr>
        <p:spPr>
          <a:xfrm>
            <a:off x="667700" y="1853375"/>
            <a:ext cx="22542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44"/>
          <p:cNvSpPr/>
          <p:nvPr/>
        </p:nvSpPr>
        <p:spPr>
          <a:xfrm>
            <a:off x="388550" y="2338100"/>
            <a:ext cx="28518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44"/>
          <p:cNvSpPr/>
          <p:nvPr/>
        </p:nvSpPr>
        <p:spPr>
          <a:xfrm>
            <a:off x="795650" y="2609600"/>
            <a:ext cx="27276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44"/>
          <p:cNvSpPr/>
          <p:nvPr/>
        </p:nvSpPr>
        <p:spPr>
          <a:xfrm>
            <a:off x="567050" y="3066800"/>
            <a:ext cx="22542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44"/>
          <p:cNvSpPr/>
          <p:nvPr/>
        </p:nvSpPr>
        <p:spPr>
          <a:xfrm>
            <a:off x="795650" y="2098550"/>
            <a:ext cx="36969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45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the </a:t>
            </a:r>
            <a:r>
              <a:rPr b="1" lang="en-GB"/>
              <a:t>worksheet</a:t>
            </a:r>
            <a:r>
              <a:rPr lang="en-GB"/>
              <a:t> to decide what will be the output based on the input.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4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will be the output?</a:t>
            </a:r>
            <a:endParaRPr/>
          </a:p>
        </p:txBody>
      </p:sp>
      <p:sp>
        <p:nvSpPr>
          <p:cNvPr id="595" name="Google Shape;595;p45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pic>
        <p:nvPicPr>
          <p:cNvPr id="596" name="Google Shape;596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4000" y="459100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116387"/>
            <a:ext cx="4431800" cy="3258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46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Use the worksheet to </a:t>
            </a:r>
            <a:r>
              <a:rPr b="1" lang="en-GB"/>
              <a:t>investigate </a:t>
            </a:r>
            <a:r>
              <a:rPr lang="en-GB"/>
              <a:t>and </a:t>
            </a:r>
            <a:r>
              <a:rPr b="1" lang="en-GB"/>
              <a:t>modify </a:t>
            </a:r>
            <a:r>
              <a:rPr lang="en-GB"/>
              <a:t>a chatterbot. </a:t>
            </a:r>
            <a:endParaRPr/>
          </a:p>
        </p:txBody>
      </p:sp>
      <p:sp>
        <p:nvSpPr>
          <p:cNvPr id="603" name="Google Shape;603;p4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Chatterbot</a:t>
            </a:r>
            <a:endParaRPr/>
          </a:p>
        </p:txBody>
      </p:sp>
      <p:sp>
        <p:nvSpPr>
          <p:cNvPr id="604" name="Google Shape;604;p46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pic>
        <p:nvPicPr>
          <p:cNvPr id="605" name="Google Shape;605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1700" y="942787"/>
            <a:ext cx="4431800" cy="3808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4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Multiple choice questions</a:t>
            </a:r>
            <a:endParaRPr/>
          </a:p>
        </p:txBody>
      </p:sp>
      <p:sp>
        <p:nvSpPr>
          <p:cNvPr id="611" name="Google Shape;611;p47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612" name="Google Shape;612;p47"/>
          <p:cNvSpPr txBox="1"/>
          <p:nvPr/>
        </p:nvSpPr>
        <p:spPr>
          <a:xfrm>
            <a:off x="5257800" y="1289300"/>
            <a:ext cx="3564900" cy="23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Questions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When this program is executed, what will be displayed on the screen, if the user enters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Python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 at the prompt?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Wrong, Python is the best!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Hello Pythonista</a:t>
            </a:r>
            <a:endParaRPr>
              <a:solidFill>
                <a:schemeClr val="accent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Roboto Mono"/>
              <a:buAutoNum type="alphaUcPeriod"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Hello, Pythonista</a:t>
            </a:r>
            <a:endParaRPr>
              <a:solidFill>
                <a:schemeClr val="accent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Wrong, Python is the best!</a:t>
            </a:r>
            <a:endParaRPr>
              <a:solidFill>
                <a:schemeClr val="accent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There is an error in the program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3" name="Google Shape;613;p47"/>
          <p:cNvSpPr txBox="1"/>
          <p:nvPr/>
        </p:nvSpPr>
        <p:spPr>
          <a:xfrm>
            <a:off x="310900" y="1689850"/>
            <a:ext cx="4924200" cy="17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"Name the best programming language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?")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language = input()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 language == "Python":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print("Hello Pythonista")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else: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print("Wrong, Python is the best!")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14" name="Google Shape;614;p47"/>
          <p:cNvSpPr/>
          <p:nvPr/>
        </p:nvSpPr>
        <p:spPr>
          <a:xfrm>
            <a:off x="5428975" y="2607122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5" name="Google Shape;615;p47"/>
          <p:cNvSpPr/>
          <p:nvPr/>
        </p:nvSpPr>
        <p:spPr>
          <a:xfrm>
            <a:off x="5428975" y="3064322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16" name="Google Shape;616;p47"/>
          <p:cNvSpPr/>
          <p:nvPr/>
        </p:nvSpPr>
        <p:spPr>
          <a:xfrm>
            <a:off x="5428975" y="3553653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617" name="Google Shape;617;p47"/>
          <p:cNvGrpSpPr/>
          <p:nvPr/>
        </p:nvGrpSpPr>
        <p:grpSpPr>
          <a:xfrm>
            <a:off x="5236574" y="2803285"/>
            <a:ext cx="390401" cy="229550"/>
            <a:chOff x="5236574" y="2803285"/>
            <a:chExt cx="390401" cy="229550"/>
          </a:xfrm>
        </p:grpSpPr>
        <p:sp>
          <p:nvSpPr>
            <p:cNvPr id="618" name="Google Shape;618;p47"/>
            <p:cNvSpPr/>
            <p:nvPr/>
          </p:nvSpPr>
          <p:spPr>
            <a:xfrm>
              <a:off x="5410975" y="2816835"/>
              <a:ext cx="216000" cy="216000"/>
            </a:xfrm>
            <a:prstGeom prst="ellipse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19" name="Google Shape;619;p47"/>
            <p:cNvSpPr/>
            <p:nvPr/>
          </p:nvSpPr>
          <p:spPr>
            <a:xfrm>
              <a:off x="5236574" y="2803285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accent6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620" name="Google Shape;620;p47"/>
          <p:cNvSpPr/>
          <p:nvPr/>
        </p:nvSpPr>
        <p:spPr>
          <a:xfrm>
            <a:off x="5428975" y="2835722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4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Multiple choice questions</a:t>
            </a:r>
            <a:endParaRPr/>
          </a:p>
        </p:txBody>
      </p:sp>
      <p:sp>
        <p:nvSpPr>
          <p:cNvPr id="626" name="Google Shape;626;p48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627" name="Google Shape;627;p48"/>
          <p:cNvSpPr txBox="1"/>
          <p:nvPr/>
        </p:nvSpPr>
        <p:spPr>
          <a:xfrm>
            <a:off x="5257800" y="1289300"/>
            <a:ext cx="3564900" cy="2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Questions </a:t>
            </a: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When this program is executed, what will be displayed on the screen if the user enters </a:t>
            </a: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 at the prompt?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0 is positive</a:t>
            </a:r>
            <a:b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0 is negative</a:t>
            </a:r>
            <a:endParaRPr>
              <a:solidFill>
                <a:schemeClr val="accent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Roboto Mono"/>
              <a:buAutoNum type="alphaUcPeriod"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0 is negative</a:t>
            </a:r>
            <a:endParaRPr>
              <a:solidFill>
                <a:schemeClr val="accent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Roboto Mono"/>
              <a:buAutoNum type="alphaUcPeriod"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0 is positive</a:t>
            </a:r>
            <a:endParaRPr>
              <a:solidFill>
                <a:schemeClr val="accent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There is an error in the program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28" name="Google Shape;628;p48"/>
          <p:cNvSpPr txBox="1"/>
          <p:nvPr/>
        </p:nvSpPr>
        <p:spPr>
          <a:xfrm>
            <a:off x="310900" y="1689850"/>
            <a:ext cx="4924200" cy="17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print("Enter a number")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number = int(input())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 number &gt; 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print(f"{number}, is positive")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else: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print(f"{number}, is negative")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29" name="Google Shape;629;p48"/>
          <p:cNvSpPr/>
          <p:nvPr/>
        </p:nvSpPr>
        <p:spPr>
          <a:xfrm>
            <a:off x="5428975" y="2607122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0" name="Google Shape;630;p48"/>
          <p:cNvSpPr/>
          <p:nvPr/>
        </p:nvSpPr>
        <p:spPr>
          <a:xfrm>
            <a:off x="5428975" y="3290722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1" name="Google Shape;631;p48"/>
          <p:cNvSpPr/>
          <p:nvPr/>
        </p:nvSpPr>
        <p:spPr>
          <a:xfrm>
            <a:off x="5428975" y="3553653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2" name="Google Shape;632;p48"/>
          <p:cNvSpPr/>
          <p:nvPr/>
        </p:nvSpPr>
        <p:spPr>
          <a:xfrm>
            <a:off x="5428975" y="3080384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633" name="Google Shape;633;p48"/>
          <p:cNvGrpSpPr/>
          <p:nvPr/>
        </p:nvGrpSpPr>
        <p:grpSpPr>
          <a:xfrm>
            <a:off x="5235099" y="3263673"/>
            <a:ext cx="390401" cy="229550"/>
            <a:chOff x="4016999" y="3324110"/>
            <a:chExt cx="390401" cy="229550"/>
          </a:xfrm>
        </p:grpSpPr>
        <p:sp>
          <p:nvSpPr>
            <p:cNvPr id="634" name="Google Shape;634;p48"/>
            <p:cNvSpPr/>
            <p:nvPr/>
          </p:nvSpPr>
          <p:spPr>
            <a:xfrm>
              <a:off x="4191400" y="3337660"/>
              <a:ext cx="216000" cy="216000"/>
            </a:xfrm>
            <a:prstGeom prst="ellipse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35" name="Google Shape;635;p48"/>
            <p:cNvSpPr/>
            <p:nvPr/>
          </p:nvSpPr>
          <p:spPr>
            <a:xfrm>
              <a:off x="4016999" y="3324110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accent6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Multiple choice questions</a:t>
            </a:r>
            <a:endParaRPr/>
          </a:p>
        </p:txBody>
      </p:sp>
      <p:sp>
        <p:nvSpPr>
          <p:cNvPr id="641" name="Google Shape;641;p49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642" name="Google Shape;642;p49"/>
          <p:cNvSpPr txBox="1"/>
          <p:nvPr/>
        </p:nvSpPr>
        <p:spPr>
          <a:xfrm>
            <a:off x="5257800" y="1289300"/>
            <a:ext cx="3564900" cy="23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Questions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rPr>
              <a:t>When this program is executed, what will be displayed on the screen?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small</a:t>
            </a:r>
            <a:b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medium</a:t>
            </a:r>
            <a:b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medium</a:t>
            </a:r>
            <a:b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large</a:t>
            </a:r>
            <a:endParaRPr>
              <a:solidFill>
                <a:schemeClr val="accent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Roboto Mono"/>
              <a:buAutoNum type="alphaUcPeriod"/>
            </a:pPr>
            <a:r>
              <a:rPr lang="en-GB">
                <a:solidFill>
                  <a:schemeClr val="accent6"/>
                </a:solidFill>
                <a:latin typeface="Roboto Mono"/>
                <a:ea typeface="Roboto Mono"/>
                <a:cs typeface="Roboto Mono"/>
                <a:sym typeface="Roboto Mono"/>
              </a:rPr>
              <a:t>large</a:t>
            </a:r>
            <a:endParaRPr>
              <a:solidFill>
                <a:schemeClr val="accent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43" name="Google Shape;643;p49"/>
          <p:cNvSpPr txBox="1"/>
          <p:nvPr/>
        </p:nvSpPr>
        <p:spPr>
          <a:xfrm>
            <a:off x="310900" y="1689850"/>
            <a:ext cx="4924200" cy="20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number = 13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 number &lt; 10: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print("small")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elif number &lt; 100: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print("medium")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elif number &lt; 1000: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print("large")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44" name="Google Shape;644;p49"/>
          <p:cNvSpPr/>
          <p:nvPr/>
        </p:nvSpPr>
        <p:spPr>
          <a:xfrm>
            <a:off x="5428975" y="2371247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45" name="Google Shape;645;p49"/>
          <p:cNvSpPr/>
          <p:nvPr/>
        </p:nvSpPr>
        <p:spPr>
          <a:xfrm>
            <a:off x="5428975" y="2830997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46" name="Google Shape;646;p49"/>
          <p:cNvSpPr/>
          <p:nvPr/>
        </p:nvSpPr>
        <p:spPr>
          <a:xfrm>
            <a:off x="5428975" y="3290753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647" name="Google Shape;647;p49"/>
          <p:cNvGrpSpPr/>
          <p:nvPr/>
        </p:nvGrpSpPr>
        <p:grpSpPr>
          <a:xfrm>
            <a:off x="5236724" y="2546973"/>
            <a:ext cx="390401" cy="229550"/>
            <a:chOff x="4541399" y="2546973"/>
            <a:chExt cx="390401" cy="229550"/>
          </a:xfrm>
        </p:grpSpPr>
        <p:sp>
          <p:nvSpPr>
            <p:cNvPr id="648" name="Google Shape;648;p49"/>
            <p:cNvSpPr/>
            <p:nvPr/>
          </p:nvSpPr>
          <p:spPr>
            <a:xfrm>
              <a:off x="4715800" y="2560523"/>
              <a:ext cx="216000" cy="216000"/>
            </a:xfrm>
            <a:prstGeom prst="ellipse">
              <a:avLst/>
            </a:pr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49" name="Google Shape;649;p49"/>
            <p:cNvSpPr/>
            <p:nvPr/>
          </p:nvSpPr>
          <p:spPr>
            <a:xfrm>
              <a:off x="4541399" y="2546973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accent6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650" name="Google Shape;650;p49"/>
          <p:cNvSpPr/>
          <p:nvPr/>
        </p:nvSpPr>
        <p:spPr>
          <a:xfrm>
            <a:off x="5428975" y="2581284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4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50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In this lesson, you…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Discovered how to use conditions to control the flow of execution in your programs </a:t>
            </a:r>
            <a:endParaRPr/>
          </a:p>
        </p:txBody>
      </p:sp>
      <p:sp>
        <p:nvSpPr>
          <p:cNvPr id="656" name="Google Shape;656;p5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Next lesson</a:t>
            </a:r>
            <a:endParaRPr/>
          </a:p>
        </p:txBody>
      </p:sp>
      <p:sp>
        <p:nvSpPr>
          <p:cNvPr id="657" name="Google Shape;657;p50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8" name="Google Shape;658;p50"/>
          <p:cNvSpPr txBox="1"/>
          <p:nvPr>
            <p:ph idx="2" type="body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Next lesson, you will…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Make your own programs that use selection </a:t>
            </a:r>
            <a:endParaRPr/>
          </a:p>
        </p:txBody>
      </p:sp>
      <p:sp>
        <p:nvSpPr>
          <p:cNvPr id="659" name="Google Shape;659;p50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Make a prediction</a:t>
            </a:r>
            <a:endParaRPr/>
          </a:p>
        </p:txBody>
      </p:sp>
      <p:sp>
        <p:nvSpPr>
          <p:cNvPr id="119" name="Google Shape;119;p15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120" name="Google Shape;120;p15"/>
          <p:cNvSpPr/>
          <p:nvPr/>
        </p:nvSpPr>
        <p:spPr>
          <a:xfrm>
            <a:off x="5265600" y="1172925"/>
            <a:ext cx="1040040" cy="314118"/>
          </a:xfrm>
          <a:prstGeom prst="flowChartTerminator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Start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5049825" y="1718475"/>
            <a:ext cx="1471600" cy="469400"/>
          </a:xfrm>
          <a:prstGeom prst="flowChartInputOutpu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Input number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4849300" y="2443900"/>
            <a:ext cx="1866975" cy="929325"/>
          </a:xfrm>
          <a:prstGeom prst="flowChartDecision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number &gt; 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4803913" y="3704825"/>
            <a:ext cx="1963400" cy="469400"/>
          </a:xfrm>
          <a:prstGeom prst="flowChartInputOutpu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Output number + 5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6880701" y="2672350"/>
            <a:ext cx="1963400" cy="469400"/>
          </a:xfrm>
          <a:prstGeom prst="flowChartInputOutpu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Output number - 5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5265600" y="4494025"/>
            <a:ext cx="1040040" cy="314118"/>
          </a:xfrm>
          <a:prstGeom prst="flowChartTerminator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End</a:t>
            </a:r>
            <a:endParaRPr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26" name="Google Shape;126;p15"/>
          <p:cNvCxnSpPr>
            <a:stCxn id="120" idx="2"/>
            <a:endCxn id="121" idx="1"/>
          </p:cNvCxnSpPr>
          <p:nvPr/>
        </p:nvCxnSpPr>
        <p:spPr>
          <a:xfrm>
            <a:off x="5785620" y="1487043"/>
            <a:ext cx="0" cy="231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7" name="Google Shape;127;p15"/>
          <p:cNvCxnSpPr>
            <a:stCxn id="121" idx="4"/>
            <a:endCxn id="122" idx="0"/>
          </p:cNvCxnSpPr>
          <p:nvPr/>
        </p:nvCxnSpPr>
        <p:spPr>
          <a:xfrm flipH="1">
            <a:off x="5782925" y="2187875"/>
            <a:ext cx="2700" cy="255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8" name="Google Shape;128;p15"/>
          <p:cNvCxnSpPr>
            <a:stCxn id="122" idx="2"/>
            <a:endCxn id="123" idx="1"/>
          </p:cNvCxnSpPr>
          <p:nvPr/>
        </p:nvCxnSpPr>
        <p:spPr>
          <a:xfrm>
            <a:off x="5782787" y="3373225"/>
            <a:ext cx="2700" cy="33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9" name="Google Shape;129;p15"/>
          <p:cNvCxnSpPr>
            <a:stCxn id="123" idx="4"/>
            <a:endCxn id="125" idx="0"/>
          </p:cNvCxnSpPr>
          <p:nvPr/>
        </p:nvCxnSpPr>
        <p:spPr>
          <a:xfrm>
            <a:off x="5785613" y="4174225"/>
            <a:ext cx="0" cy="31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0" name="Google Shape;130;p15"/>
          <p:cNvCxnSpPr>
            <a:stCxn id="122" idx="3"/>
            <a:endCxn id="124" idx="2"/>
          </p:cNvCxnSpPr>
          <p:nvPr/>
        </p:nvCxnSpPr>
        <p:spPr>
          <a:xfrm flipH="1" rot="10800000">
            <a:off x="6716275" y="2907063"/>
            <a:ext cx="360900" cy="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1" name="Google Shape;131;p15"/>
          <p:cNvCxnSpPr>
            <a:endCxn id="125" idx="3"/>
          </p:cNvCxnSpPr>
          <p:nvPr/>
        </p:nvCxnSpPr>
        <p:spPr>
          <a:xfrm rot="10800000">
            <a:off x="6305640" y="4651084"/>
            <a:ext cx="1370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15"/>
          <p:cNvCxnSpPr>
            <a:stCxn id="124" idx="3"/>
          </p:cNvCxnSpPr>
          <p:nvPr/>
        </p:nvCxnSpPr>
        <p:spPr>
          <a:xfrm>
            <a:off x="7666061" y="3141750"/>
            <a:ext cx="0" cy="1510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Google Shape;133;p15"/>
          <p:cNvSpPr txBox="1"/>
          <p:nvPr/>
        </p:nvSpPr>
        <p:spPr>
          <a:xfrm>
            <a:off x="5780250" y="3306437"/>
            <a:ext cx="6579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6567776" y="2525187"/>
            <a:ext cx="6579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False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5" name="Google Shape;135;p15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10 + 5 is 15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So the output will be </a:t>
            </a:r>
            <a:r>
              <a:rPr b="1" lang="en-GB"/>
              <a:t>15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Make a prediction</a:t>
            </a:r>
            <a:endParaRPr/>
          </a:p>
        </p:txBody>
      </p:sp>
      <p:sp>
        <p:nvSpPr>
          <p:cNvPr id="141" name="Google Shape;141;p16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4983188" y="1572300"/>
            <a:ext cx="2473300" cy="1866125"/>
          </a:xfrm>
          <a:prstGeom prst="flowChartDecision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number &gt; 5</a:t>
            </a:r>
            <a:endParaRPr sz="1800"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43" name="Google Shape;143;p16"/>
          <p:cNvCxnSpPr>
            <a:stCxn id="142" idx="2"/>
            <a:endCxn id="144" idx="1"/>
          </p:cNvCxnSpPr>
          <p:nvPr/>
        </p:nvCxnSpPr>
        <p:spPr>
          <a:xfrm>
            <a:off x="6219838" y="3438425"/>
            <a:ext cx="2700" cy="33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5" name="Google Shape;145;p16"/>
          <p:cNvCxnSpPr>
            <a:stCxn id="142" idx="3"/>
            <a:endCxn id="146" idx="2"/>
          </p:cNvCxnSpPr>
          <p:nvPr/>
        </p:nvCxnSpPr>
        <p:spPr>
          <a:xfrm flipH="1" rot="10800000">
            <a:off x="7456488" y="2503863"/>
            <a:ext cx="360900" cy="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7" name="Google Shape;147;p16"/>
          <p:cNvSpPr txBox="1"/>
          <p:nvPr/>
        </p:nvSpPr>
        <p:spPr>
          <a:xfrm>
            <a:off x="6296725" y="3412487"/>
            <a:ext cx="6579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8" name="Google Shape;148;p16"/>
          <p:cNvSpPr txBox="1"/>
          <p:nvPr/>
        </p:nvSpPr>
        <p:spPr>
          <a:xfrm>
            <a:off x="7456501" y="2011387"/>
            <a:ext cx="657900" cy="3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False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decision symbol is used in a flowchart to </a:t>
            </a:r>
            <a:r>
              <a:rPr b="1" lang="en-GB"/>
              <a:t>control the flow of execution</a:t>
            </a:r>
            <a:r>
              <a:rPr lang="en-GB"/>
              <a:t>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Inside the diamond is a </a:t>
            </a:r>
            <a:r>
              <a:rPr b="1" lang="en-GB"/>
              <a:t>condition</a:t>
            </a:r>
            <a:r>
              <a:rPr lang="en-GB"/>
              <a:t>. </a:t>
            </a:r>
            <a:r>
              <a:rPr lang="en-GB"/>
              <a:t>If the </a:t>
            </a:r>
            <a:r>
              <a:rPr b="1" lang="en-GB"/>
              <a:t>condition </a:t>
            </a:r>
            <a:r>
              <a:rPr lang="en-GB"/>
              <a:t>is </a:t>
            </a:r>
            <a:r>
              <a:rPr b="1" lang="en-GB"/>
              <a:t>True</a:t>
            </a:r>
            <a:r>
              <a:rPr lang="en-GB"/>
              <a:t>,</a:t>
            </a:r>
            <a:r>
              <a:rPr b="1" lang="en-GB"/>
              <a:t> </a:t>
            </a:r>
            <a:r>
              <a:rPr lang="en-GB"/>
              <a:t>then during program execution it will follow one path. If it is </a:t>
            </a:r>
            <a:r>
              <a:rPr b="1" lang="en-GB"/>
              <a:t>False</a:t>
            </a:r>
            <a:r>
              <a:rPr lang="en-GB"/>
              <a:t>, </a:t>
            </a:r>
            <a:r>
              <a:rPr lang="en-GB"/>
              <a:t>it will follow the other path.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In this lesson, you will:</a:t>
            </a:r>
            <a:endParaRPr b="1"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Identify flowchart symbols and describe how to use them (decision)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Define a condition as an expression that can be evaluated to either True or False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Identify that selection uses conditions to control the flow of execution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Walk through code that includes selection (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/>
              <a:t>,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elif</a:t>
            </a:r>
            <a:r>
              <a:rPr lang="en-GB"/>
              <a:t>,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else</a:t>
            </a:r>
            <a:r>
              <a:rPr lang="en-GB"/>
              <a:t>)</a:t>
            </a:r>
            <a:endParaRPr/>
          </a:p>
        </p:txBody>
      </p:sp>
      <p:sp>
        <p:nvSpPr>
          <p:cNvPr id="155" name="Google Shape;155;p17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8: Selection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6" name="Google Shape;156;p17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7" name="Google Shape;157;p17"/>
          <p:cNvSpPr txBox="1"/>
          <p:nvPr>
            <p:ph idx="2" type="subTitle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Objectives</a:t>
            </a:r>
            <a:endParaRPr/>
          </a:p>
        </p:txBody>
      </p:sp>
      <p:pic>
        <p:nvPicPr>
          <p:cNvPr id="158" name="Google Shape;15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1300" y="364800"/>
            <a:ext cx="4191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</a:t>
            </a:r>
            <a:r>
              <a:rPr lang="en-GB"/>
              <a:t>already know that </a:t>
            </a:r>
            <a:r>
              <a:rPr b="1" lang="en-GB"/>
              <a:t>a</a:t>
            </a:r>
            <a:r>
              <a:rPr b="1" lang="en-GB"/>
              <a:t>rithmetic expressions</a:t>
            </a:r>
            <a:r>
              <a:rPr lang="en-GB"/>
              <a:t> evaluate to a number.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a condition?</a:t>
            </a:r>
            <a:endParaRPr/>
          </a:p>
        </p:txBody>
      </p:sp>
      <p:sp>
        <p:nvSpPr>
          <p:cNvPr id="165" name="Google Shape;165;p18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66" name="Google Shape;166;p18"/>
          <p:cNvSpPr txBox="1"/>
          <p:nvPr/>
        </p:nvSpPr>
        <p:spPr>
          <a:xfrm>
            <a:off x="5047950" y="1170975"/>
            <a:ext cx="3785100" cy="866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number = 30 + 3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print(number)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4736600" y="2483650"/>
            <a:ext cx="4096500" cy="1209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33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&gt;&gt;&gt;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8" name="Google Shape;168;p18"/>
          <p:cNvSpPr txBox="1"/>
          <p:nvPr/>
        </p:nvSpPr>
        <p:spPr>
          <a:xfrm>
            <a:off x="4736600" y="1170950"/>
            <a:ext cx="364800" cy="8667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8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9" name="Google Shape;169;p18"/>
          <p:cNvSpPr/>
          <p:nvPr/>
        </p:nvSpPr>
        <p:spPr>
          <a:xfrm>
            <a:off x="6197675" y="1259350"/>
            <a:ext cx="849000" cy="226500"/>
          </a:xfrm>
          <a:prstGeom prst="roundRect">
            <a:avLst>
              <a:gd fmla="val 16667" name="adj"/>
            </a:avLst>
          </a:prstGeom>
          <a:solidFill>
            <a:srgbClr val="5B5BA5">
              <a:alpha val="229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Logical expressions</a:t>
            </a:r>
            <a:r>
              <a:rPr lang="en-GB"/>
              <a:t> evaluate to </a:t>
            </a:r>
            <a:r>
              <a:rPr b="1" lang="en-GB"/>
              <a:t>True</a:t>
            </a:r>
            <a:r>
              <a:rPr lang="en-GB"/>
              <a:t> or </a:t>
            </a:r>
            <a:r>
              <a:rPr b="1" lang="en-GB"/>
              <a:t>False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a condition?</a:t>
            </a:r>
            <a:endParaRPr/>
          </a:p>
        </p:txBody>
      </p:sp>
      <p:sp>
        <p:nvSpPr>
          <p:cNvPr id="176" name="Google Shape;176;p19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77" name="Google Shape;177;p19"/>
          <p:cNvSpPr txBox="1"/>
          <p:nvPr/>
        </p:nvSpPr>
        <p:spPr>
          <a:xfrm>
            <a:off x="5047950" y="1170975"/>
            <a:ext cx="3785100" cy="866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s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core = 20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you_won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 = score &gt; 30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print(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you_won</a:t>
            </a: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78" name="Google Shape;178;p19"/>
          <p:cNvSpPr txBox="1"/>
          <p:nvPr/>
        </p:nvSpPr>
        <p:spPr>
          <a:xfrm>
            <a:off x="4736600" y="2483650"/>
            <a:ext cx="4096500" cy="1209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Roboto Mono"/>
                <a:ea typeface="Roboto Mono"/>
                <a:cs typeface="Roboto Mono"/>
                <a:sym typeface="Roboto Mono"/>
              </a:rPr>
              <a:t>&gt;&gt;&gt;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9" name="Google Shape;179;p19"/>
          <p:cNvSpPr txBox="1"/>
          <p:nvPr/>
        </p:nvSpPr>
        <p:spPr>
          <a:xfrm>
            <a:off x="4736600" y="1170950"/>
            <a:ext cx="364800" cy="8667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8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80" name="Google Shape;180;p19"/>
          <p:cNvSpPr/>
          <p:nvPr/>
        </p:nvSpPr>
        <p:spPr>
          <a:xfrm>
            <a:off x="6325025" y="1521125"/>
            <a:ext cx="1287600" cy="226500"/>
          </a:xfrm>
          <a:prstGeom prst="roundRect">
            <a:avLst>
              <a:gd fmla="val 16667" name="adj"/>
            </a:avLst>
          </a:prstGeom>
          <a:solidFill>
            <a:srgbClr val="5B5BA5">
              <a:alpha val="229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0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the following logical expressions evaluate to True or False?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0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pic>
        <p:nvPicPr>
          <p:cNvPr id="187" name="Google Shape;18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5494" y="2238825"/>
            <a:ext cx="3883800" cy="258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