
<file path=[Content_Types].xml><?xml version="1.0" encoding="utf-8"?>
<Types xmlns="http://schemas.openxmlformats.org/package/2006/content-types">
  <Default Extension="fntdata" ContentType="application/x-fontdata"/>
  <Default Extension="xml" ContentType="application/xml"/>
  <Default Extension="png" ContentType="image/png"/>
  <Default Extension="rels" ContentType="application/vnd.openxmlformats-package.relationships+xml"/>
  <Default Extension="psmdcp" ContentType="application/vnd.openxmlformats-package.core-properties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28.xml" ContentType="application/vnd.openxmlformats-officedocument.presentationml.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ppt/presentation.xml" Id="rId1" /><Relationship Type="http://schemas.openxmlformats.org/package/2006/relationships/metadata/core-properties" Target="/package/services/metadata/core-properties/5a61d95b33e04f94b29d04543ea2eb08.psmdcp" Id="R09f34c77ec1e49cd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8" r:id="rId5"/>
  </p:sldMasterIdLst>
  <p:notesMasterIdLst>
    <p:notesMasterId r:id="rId6"/>
  </p:notesMasterIdLst>
  <p:sldIdLst>
    <p:sldId id="283" r:id="Rde4974b742a146af" DeepLBanner="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5143500"/>
  <p:notesSz cx="6858000" cy="9144000"/>
  <p:embeddedFontLst>
    <p:embeddedFont>
      <p:font typeface="Quicksand"/>
      <p:regular r:id="rId34"/>
      <p:bold r:id="rId35"/>
    </p:embeddedFont>
    <p:embeddedFont>
      <p:font typeface="Roboto Mono"/>
      <p:regular r:id="rId36"/>
      <p:bold r:id="rId37"/>
      <p:italic r:id="rId38"/>
      <p:boldItalic r:id="rId39"/>
    </p:embeddedFont>
    <p:embeddedFont>
      <p:font typeface="Quicksand Medium"/>
      <p:regular r:id="rId40"/>
      <p:bold r:id="rId41"/>
    </p:embeddedFont>
    <p:embeddedFont>
      <p:font typeface="Handlee"/>
      <p:regular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rLc289m98e2nu1rZwxn8RQ==" hashData="jl31I+FZfeL3Da0RWjDsWJ2KAcjcNQYNNNRC5PJm8VIGc75Z01xRsS7AMK0y6Q/BGsMylPB72fPI5Y8B5FFi7w=="/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D7AC785-B4E4-4C0E-AAEB-D44802532BA7}">
  <a:tblStyle styleId="{CD7AC785-B4E4-4C0E-AAEB-D44802532B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CD4D2C49-D708-4682-8F49-73F70E494C8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fonts/QuicksandMedium-regular.fntdata" Id="rId40" /><Relationship Type="http://schemas.openxmlformats.org/officeDocument/2006/relationships/slide" Target="slides/slide14.xml" Id="rId20" /><Relationship Type="http://schemas.openxmlformats.org/officeDocument/2006/relationships/font" Target="fonts/Handlee-regular.fntdata" Id="rId42" /><Relationship Type="http://schemas.openxmlformats.org/officeDocument/2006/relationships/font" Target="fonts/QuicksandMedium-bold.fntdata" Id="rId41" /><Relationship Type="http://schemas.openxmlformats.org/officeDocument/2006/relationships/slide" Target="slides/slide16.xml" Id="rId22" /><Relationship Type="http://schemas.openxmlformats.org/officeDocument/2006/relationships/slide" Target="slides/slide15.xml" Id="rId21" /><Relationship Type="http://schemas.openxmlformats.org/officeDocument/2006/relationships/slide" Target="slides/slide18.xml" Id="rId24" /><Relationship Type="http://schemas.openxmlformats.org/officeDocument/2006/relationships/slide" Target="slides/slide17.xml" Id="rId23" /><Relationship Type="http://schemas.openxmlformats.org/officeDocument/2006/relationships/theme" Target="theme/theme1.xml" Id="rId1" /><Relationship Type="http://schemas.openxmlformats.org/officeDocument/2006/relationships/viewProps" Target="viewProps.xml" Id="rId2" /><Relationship Type="http://schemas.openxmlformats.org/officeDocument/2006/relationships/presProps" Target="presProps.xml" Id="rId3" /><Relationship Type="http://schemas.openxmlformats.org/officeDocument/2006/relationships/tableStyles" Target="tableStyles.xml" Id="rId4" /><Relationship Type="http://schemas.openxmlformats.org/officeDocument/2006/relationships/slide" Target="slides/slide3.xml" Id="rId9" /><Relationship Type="http://schemas.openxmlformats.org/officeDocument/2006/relationships/slide" Target="slides/slide20.xml" Id="rId26" /><Relationship Type="http://schemas.openxmlformats.org/officeDocument/2006/relationships/slide" Target="slides/slide19.xml" Id="rId25" /><Relationship Type="http://schemas.openxmlformats.org/officeDocument/2006/relationships/slide" Target="slides/slide22.xml" Id="rId28" /><Relationship Type="http://schemas.openxmlformats.org/officeDocument/2006/relationships/slide" Target="slides/slide21.xml" Id="rId27" /><Relationship Type="http://schemas.openxmlformats.org/officeDocument/2006/relationships/slideMaster" Target="slideMasters/slideMaster1.xml" Id="rId5" /><Relationship Type="http://schemas.openxmlformats.org/officeDocument/2006/relationships/notesMaster" Target="notesMasters/notesMaster1.xml" Id="rId6" /><Relationship Type="http://schemas.openxmlformats.org/officeDocument/2006/relationships/slide" Target="slides/slide23.xml" Id="rId29" /><Relationship Type="http://schemas.openxmlformats.org/officeDocument/2006/relationships/slide" Target="slides/slide1.xml" Id="rId7" /><Relationship Type="http://schemas.openxmlformats.org/officeDocument/2006/relationships/slide" Target="slides/slide2.xml" Id="rId8" /><Relationship Type="http://schemas.openxmlformats.org/officeDocument/2006/relationships/slide" Target="slides/slide25.xml" Id="rId31" /><Relationship Type="http://schemas.openxmlformats.org/officeDocument/2006/relationships/slide" Target="slides/slide24.xml" Id="rId30" /><Relationship Type="http://schemas.openxmlformats.org/officeDocument/2006/relationships/slide" Target="slides/slide5.xml" Id="rId11" /><Relationship Type="http://schemas.openxmlformats.org/officeDocument/2006/relationships/slide" Target="slides/slide27.xml" Id="rId33" /><Relationship Type="http://schemas.openxmlformats.org/officeDocument/2006/relationships/slide" Target="slides/slide4.xml" Id="rId10" /><Relationship Type="http://schemas.openxmlformats.org/officeDocument/2006/relationships/slide" Target="slides/slide26.xml" Id="rId32" /><Relationship Type="http://schemas.openxmlformats.org/officeDocument/2006/relationships/slide" Target="slides/slide7.xml" Id="rId13" /><Relationship Type="http://schemas.openxmlformats.org/officeDocument/2006/relationships/font" Target="fonts/Quicksand-bold.fntdata" Id="rId35" /><Relationship Type="http://schemas.openxmlformats.org/officeDocument/2006/relationships/slide" Target="slides/slide6.xml" Id="rId12" /><Relationship Type="http://schemas.openxmlformats.org/officeDocument/2006/relationships/font" Target="fonts/Quicksand-regular.fntdata" Id="rId34" /><Relationship Type="http://schemas.openxmlformats.org/officeDocument/2006/relationships/slide" Target="slides/slide9.xml" Id="rId15" /><Relationship Type="http://schemas.openxmlformats.org/officeDocument/2006/relationships/font" Target="fonts/RobotoMono-bold.fntdata" Id="rId37" /><Relationship Type="http://schemas.openxmlformats.org/officeDocument/2006/relationships/slide" Target="slides/slide8.xml" Id="rId14" /><Relationship Type="http://schemas.openxmlformats.org/officeDocument/2006/relationships/font" Target="fonts/RobotoMono-regular.fntdata" Id="rId36" /><Relationship Type="http://schemas.openxmlformats.org/officeDocument/2006/relationships/slide" Target="slides/slide11.xml" Id="rId17" /><Relationship Type="http://schemas.openxmlformats.org/officeDocument/2006/relationships/font" Target="fonts/RobotoMono-boldItalic.fntdata" Id="rId39" /><Relationship Type="http://schemas.openxmlformats.org/officeDocument/2006/relationships/slide" Target="slides/slide10.xml" Id="rId16" /><Relationship Type="http://schemas.openxmlformats.org/officeDocument/2006/relationships/font" Target="fonts/RobotoMono-italic.fntdata" Id="rId38" /><Relationship Type="http://schemas.openxmlformats.org/officeDocument/2006/relationships/slide" Target="slides/slide13.xml" Id="rId19" /><Relationship Type="http://schemas.openxmlformats.org/officeDocument/2006/relationships/slide" Target="slides/slide12.xml" Id="rId18" /><Relationship Type="http://schemas.openxmlformats.org/officeDocument/2006/relationships/slide" Target="/ppt/slides/slide28.xml" Id="Rde4974b742a146af" 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the-cc.io/curriculum" TargetMode="External"/><Relationship Id="rId3" Type="http://schemas.openxmlformats.org/officeDocument/2006/relationships/hyperlink" Target="https://www.raspberrypi.org/" TargetMode="External"/><Relationship Id="rId4" Type="http://schemas.openxmlformats.org/officeDocument/2006/relationships/hyperlink" Target="https://www.raspberrypi.org/" TargetMode="External"/><Relationship Id="rId5" Type="http://schemas.openxmlformats.org/officeDocument/2006/relationships/hyperlink" Target="https://creativecommons.org/licenses/by-nc-sa/4.0/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Quicksand"/>
                <a:ea typeface="Quicksand"/>
                <a:cs typeface="Quicksand"/>
                <a:sym typeface="Quicksand"/>
              </a:rPr>
              <a:t>Zuletzt aktualisiert: 23-11-20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Die Ressourcen werden regelmäßig aktualisiert - die neueste Version finden Sie unter: </a:t>
            </a:r>
            <a:r>
              <a:rPr lang="en-GB" sz="1000" u="sng">
                <a:solidFill>
                  <a:srgbClr val="0000FF"/>
                </a:solidFill>
                <a:latin typeface="Quicksand"/>
                <a:ea typeface="Quicksand"/>
                <a:cs typeface="Quicksand"/>
                <a:sym typeface="Quicksand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the-cc.io/curriculum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Diese Ressource wird von der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Raspberry Pi Foundation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unter einer Creative Commons Attribution-NonCommercial-ShareAlike 4.0 International Lizenz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lizenziert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Um eine Kopie dieser Lizenz zu sehen, besuchen Sie </a:t>
            </a:r>
            <a:r>
              <a:rPr lang="en-GB" sz="10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creativecommons.org/licenses/by-nc-sa/4.0/</a:t>
            </a:r>
            <a:r>
              <a:rPr lang="en-GB" sz="10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ea9e2d23d_0_4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ea9e2d23d_0_4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ea9e2d23d_0_6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ea9e2d23d_0_6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ea9e2d23d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ea9e2d23d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ea9e2d23d_0_7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6ea9e2d23d_0_7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ea9e2d23d_0_8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6ea9e2d23d_0_8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ea9e2d23d_0_5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6ea9e2d23d_0_5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ea9e2d23d_0_9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ea9e2d23d_0_9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6ea9e2d23d_0_12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6ea9e2d23d_0_12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6ea9e2d23d_0_13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6ea9e2d23d_0_13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6ea9e2d23d_0_15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6ea9e2d23d_0_15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dfea785ac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dfea785ac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6ea9e2d23d_0_16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6ea9e2d23d_0_16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6ea9e2d23d_0_18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6ea9e2d23d_0_18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6ea9e2d23d_0_19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6ea9e2d23d_0_19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ea9e2d23d_0_21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6ea9e2d23d_0_21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6ea9e2d23d_0_22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6ea9e2d23d_0_22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ea9e2d23d_0_23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6ea9e2d23d_0_23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6ea9e2d23d_0_24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6ea9e2d23d_0_24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dfea785ac_0_2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6dfea785ac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ea9e2d23d_0_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ea9e2d23d_0_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dfea785ac_0_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dfea785ac_0_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Sekundär - Ziele Folien</a:t>
            </a: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ea9e2d23d_0_1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6ea9e2d23d_0_1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80cef44e1_1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80cef44e1_1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ea9e2d23d_0_2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ea9e2d23d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ea9e2d23d_0_3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6ea9e2d23d_0_3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 showMasterPhAnim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ea9e2d23d_0_3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ea9e2d23d_0_3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3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2" type="subTitle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455500" y="4491500"/>
            <a:ext cx="1407075" cy="42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ext">
  <p:cSld name="TITLE_4_1_1_1_1_1_1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0" sz="36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3" name="Google Shape;63;p11"/>
          <p:cNvSpPr txBox="1"/>
          <p:nvPr>
            <p:ph idx="1" type="subTitle"/>
          </p:nvPr>
        </p:nvSpPr>
        <p:spPr>
          <a:xfrm>
            <a:off x="6840000" y="0"/>
            <a:ext cx="19623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ives / Questions / Lists">
  <p:cSld name="TITLE_4_1_1_1_2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" name="Google Shape;18;p3"/>
          <p:cNvSpPr txBox="1"/>
          <p:nvPr>
            <p:ph idx="2" type="subTitle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 algn="r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 algn="r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 algn="r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 algn="r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 algn="r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 algn="r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 algn="r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with heading)">
  <p:cSld name="TITLE_4_1_1_2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and text under (no heading)">
  <p:cSld name="TITLE_4_1_1_1_4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3" type="subTitle"/>
          </p:nvPr>
        </p:nvSpPr>
        <p:spPr>
          <a:xfrm>
            <a:off x="6840000" y="0"/>
            <a:ext cx="19608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(no text under)">
  <p:cSld name="TITLE_4_1_1_1_3_2_1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type="title"/>
          </p:nvPr>
        </p:nvSpPr>
        <p:spPr>
          <a:xfrm>
            <a:off x="310900" y="307424"/>
            <a:ext cx="8521200" cy="7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subTitle"/>
          </p:nvPr>
        </p:nvSpPr>
        <p:spPr>
          <a:xfrm>
            <a:off x="6840000" y="0"/>
            <a:ext cx="19605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side by side">
  <p:cSld name="TITLE_4_1_1_1_3_1_1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7"/>
          <p:cNvSpPr txBox="1"/>
          <p:nvPr>
            <p:ph idx="2" type="body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2:1">
  <p:cSld name="TITLE_4_1_1_1_3_1_1_1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10900" y="1017724"/>
            <a:ext cx="558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3" name="Google Shape;43;p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6041575" y="1017700"/>
            <a:ext cx="27918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8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2">
  <p:cSld name="TITLE_4_1_1_1_3_1_1_1_1_1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10900" y="1017724"/>
            <a:ext cx="279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3253475" y="1017700"/>
            <a:ext cx="55794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or Images 1:1:1">
  <p:cSld name="TITLE_4_1_1_1_3_1_1_1_1_1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0900" y="1017724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5" name="Google Shape;55;p1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2534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8" name="Google Shape;58;p10"/>
          <p:cNvSpPr txBox="1"/>
          <p:nvPr>
            <p:ph idx="3" type="subTitle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anchorCtr="0" anchor="ctr" bIns="91425" lIns="91425" spcFirstLastPara="1" rIns="0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4" type="body"/>
          </p:nvPr>
        </p:nvSpPr>
        <p:spPr>
          <a:xfrm>
            <a:off x="6149075" y="1017700"/>
            <a:ext cx="2700000" cy="3659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Quicksand"/>
              <a:buNone/>
              <a:defRPr sz="2800" b="1">
                <a:solidFill>
                  <a:schemeClr val="accent6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59e6a23d1a9a4599" /><Relationship Type="http://schemas.openxmlformats.org/officeDocument/2006/relationships/hyperlink" Target="https://www.deepl.com/pro?cta=edit-document" TargetMode="External" Id="Raecc4eaf4b654bbc" /><Relationship Type="http://schemas.openxmlformats.org/officeDocument/2006/relationships/image" Target="/ppt/media/image5.png" Id="Rf3ee53c5c702492b" 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/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Lektion 14: </a:t>
            </a:r>
            <a:r>
              <a:rPr lang="en-GB"/>
              <a:t>For-Schleifen</a:t>
            </a:r>
            <a:endParaRPr/>
          </a:p>
        </p:txBody>
      </p:sp>
      <p:sp>
        <p:nvSpPr>
          <p:cNvPr id="69" name="Google Shape;69;p12"/>
          <p:cNvSpPr txBox="1"/>
          <p:nvPr>
            <p:ph type="subTitle" idx="2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KS4 - Programmieren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41" name="Google Shape;141;p21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range() </a:t>
            </a:r>
            <a:r>
              <a:rPr lang="en-GB"/>
              <a:t>ist die Sequenz, durch die Sie iterieren werden. </a:t>
            </a:r>
            <a:r>
              <a:rPr lang="en-GB"/>
              <a:t> </a:t>
            </a:r>
            <a:endParaRPr/>
          </a:p>
        </p:txBody>
      </p:sp>
      <p:sp>
        <p:nvSpPr>
          <p:cNvPr id="142" name="Google Shape;142;p2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43" name="Google Shape;143;p21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range(5)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49" name="Google Shape;149;p22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range() </a:t>
            </a:r>
            <a:r>
              <a:rPr lang="en-GB"/>
              <a:t>ist eine eingebaute Funktion, genau wie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input()</a:t>
            </a:r>
            <a:r>
              <a:rPr lang="en-GB"/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Sie erzeugt eine Zahlenfolge.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51" name="Google Shape;151;p22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range(5)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body" idx="1"/>
          </p:nvPr>
        </p:nvSpPr>
        <p:spPr>
          <a:xfrm>
            <a:off x="310900" y="1093925"/>
            <a:ext cx="42612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7" name="Google Shape;157;p2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58" name="Google Shape;158;p23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Wenn Sie </a:t>
            </a:r>
            <a:r>
              <a:rPr lang="en-GB"/>
              <a:t>die </a:t>
            </a:r>
            <a:r>
              <a:rPr lang="en-GB"/>
              <a:t>Bereichsfunktion </a:t>
            </a:r>
            <a:r>
              <a:rPr lang="en-GB" b="1"/>
              <a:t>aufrufen</a:t>
            </a:r>
            <a:r>
              <a:rPr lang="en-GB"/>
              <a:t>, können Sie ihr </a:t>
            </a:r>
            <a:r>
              <a:rPr lang="en-GB" b="1"/>
              <a:t>bis zu drei </a:t>
            </a:r>
            <a:r>
              <a:rPr lang="en-GB"/>
              <a:t>Werte </a:t>
            </a:r>
            <a:r>
              <a:rPr lang="en-GB"/>
              <a:t>übergeben: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Die Startnummer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Die Endnummer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Der Schritt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60" name="Google Shape;160;p23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range(5)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body" idx="1"/>
          </p:nvPr>
        </p:nvSpPr>
        <p:spPr>
          <a:xfrm>
            <a:off x="310900" y="1170125"/>
            <a:ext cx="42612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6" name="Google Shape;166;p2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67" name="Google Shape;167;p24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Wenn Sie nur </a:t>
            </a:r>
            <a:r>
              <a:rPr lang="en-GB" b="1"/>
              <a:t>einen </a:t>
            </a:r>
            <a:r>
              <a:rPr lang="en-GB"/>
              <a:t>Wert </a:t>
            </a:r>
            <a:r>
              <a:rPr lang="en-GB"/>
              <a:t>übergeben</a:t>
            </a:r>
            <a:r>
              <a:rPr lang="en-GB"/>
              <a:t>, wird die Funktion diesen als letzte Zahl verwenden und die Folge beginnt bei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r>
              <a:rPr lang="en-GB"/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69" name="Google Shape;169;p24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5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/>
          <p:nvPr>
            <p:ph type="body" idx="1"/>
          </p:nvPr>
        </p:nvSpPr>
        <p:spPr>
          <a:xfrm>
            <a:off x="310900" y="1170125"/>
            <a:ext cx="42612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75" name="Google Shape;175;p2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76" name="Google Shape;176;p25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Wenn Sie </a:t>
            </a:r>
            <a:r>
              <a:rPr lang="en-GB"/>
              <a:t>die </a:t>
            </a:r>
            <a:r>
              <a:rPr lang="en-GB"/>
              <a:t>Bereichsfunktion </a:t>
            </a:r>
            <a:r>
              <a:rPr lang="en-GB" b="1"/>
              <a:t>aufrufen</a:t>
            </a:r>
            <a:r>
              <a:rPr lang="en-GB"/>
              <a:t>, </a:t>
            </a:r>
            <a:r>
              <a:rPr lang="en-GB" b="1"/>
              <a:t>erzeugt </a:t>
            </a:r>
            <a:r>
              <a:rPr lang="en-GB"/>
              <a:t>sie </a:t>
            </a:r>
            <a:r>
              <a:rPr lang="en-GB"/>
              <a:t>eine Zahlenfolge: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0, 1, 2, 3,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4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b="1"/>
              <a:t>Hinweis: </a:t>
            </a:r>
            <a:r>
              <a:rPr lang="en-GB" sz="1400"/>
              <a:t>Die Endnummer ist in der erzeugten Sequenz nicht enthalten, da sie als Stopp-Punkt verwendet wird.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78" name="Google Shape;178;p25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range(5)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84" name="Google Shape;184;p26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ist die Variable, die verwendet wird, um </a:t>
            </a:r>
            <a:r>
              <a:rPr lang="en-GB"/>
              <a:t>diese Sequenz </a:t>
            </a:r>
            <a:r>
              <a:rPr lang="en-GB" b="1"/>
              <a:t>zu durchlaufen</a:t>
            </a:r>
            <a:r>
              <a:rPr lang="en-GB"/>
              <a:t>.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0, 1, 2, 3, 4 </a:t>
            </a:r>
            <a:endParaRPr/>
          </a:p>
        </p:txBody>
      </p:sp>
      <p:sp>
        <p:nvSpPr>
          <p:cNvPr id="185" name="Google Shape;185;p2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86" name="Google Shape;186;p26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 range(5):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Die </a:t>
            </a:r>
            <a:r>
              <a:rPr lang="en-GB"/>
              <a:t>Bereichsfunktion erzeugt eine Folge von Zahlen.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193" name="Google Shape;193;p2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94" name="Google Shape;194;p27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range(3)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95" name="Google Shape;195;p27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96" name="Google Shape;196;p27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197" name="Google Shape;197;p27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8" name="Google Shape;198;p27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9" name="Google Shape;199;p27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0" name="Google Shape;200;p27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1" name="Google Shape;201;p27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0, 1, 2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enthält den ersten Wert in der Folge.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08" name="Google Shape;208;p2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09" name="Google Shape;209;p28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10" name="Google Shape;210;p28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1" name="Google Shape;211;p28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13" name="Google Shape;213;p28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4" name="Google Shape;214;p28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5" name="Google Shape;215;p28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Roboto Mono"/>
                <a:ea typeface="Roboto Mono"/>
                <a:cs typeface="Roboto Mono"/>
                <a:sym typeface="Roboto Mono"/>
              </a:rPr>
              <a:t>    0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, 1, 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Der in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festgehaltene Wert </a:t>
            </a:r>
            <a:r>
              <a:rPr lang="en-GB"/>
              <a:t>wird als Ausgabe angezeigt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23" name="Google Shape;223;p2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24" name="Google Shape;224;p29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25" name="Google Shape;225;p29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6" name="Google Shape;226;p29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27" name="Google Shape;227;p29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28" name="Google Shape;228;p29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9" name="Google Shape;229;p29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0" name="Google Shape;230;p29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1" name="Google Shape;231;p29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0, 1, 2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2" name="Google Shape;232;p29"/>
          <p:cNvSpPr txBox="1"/>
          <p:nvPr/>
        </p:nvSpPr>
        <p:spPr>
          <a:xfrm>
            <a:off x="4772545" y="40404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0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0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enthält den nächsten Wert in der Folge.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39" name="Google Shape;239;p30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40" name="Google Shape;240;p30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41" name="Google Shape;241;p30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2" name="Google Shape;242;p30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43" name="Google Shape;243;p30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44" name="Google Shape;244;p30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5" name="Google Shape;245;p30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6" name="Google Shape;246;p30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7" name="Google Shape;247;p30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</a:t>
            </a:r>
            <a:r>
              <a:rPr lang="en-GB" b="1"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, 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48" name="Google Shape;248;p30"/>
          <p:cNvSpPr txBox="1"/>
          <p:nvPr/>
        </p:nvSpPr>
        <p:spPr>
          <a:xfrm>
            <a:off x="4772545" y="40404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9" name="Google Shape;24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00" y="2828820"/>
            <a:ext cx="248900" cy="24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Eine Vorhersage treffen (denken, schreiben, paarweise teilen)</a:t>
            </a:r>
            <a:endParaRPr/>
          </a:p>
        </p:txBody>
      </p:sp>
      <p:sp>
        <p:nvSpPr>
          <p:cNvPr id="75" name="Google Shape;75;p13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</a:rPr>
              <a:t> Frage </a:t>
            </a:r>
            <a:r>
              <a:rPr lang="en-GB">
                <a:solidFill>
                  <a:schemeClr val="lt2"/>
                </a:solidFill>
              </a:rPr>
              <a:t>.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Wie sieht die Ausgabe aus, wenn dieser Code ausgeführt wird?</a:t>
            </a:r>
            <a:endParaRPr/>
          </a:p>
        </p:txBody>
      </p:sp>
      <p:sp>
        <p:nvSpPr>
          <p:cNvPr id="76" name="Google Shape;76;p1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graphicFrame>
        <p:nvGraphicFramePr>
          <p:cNvPr id="77" name="Google Shape;77;p13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 range(5):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Der in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festgehaltene Wert </a:t>
            </a:r>
            <a:r>
              <a:rPr lang="en-GB"/>
              <a:t>wird als Ausgabe angezeigt. </a:t>
            </a:r>
            <a:r>
              <a:rPr lang="en-GB"/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1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56" name="Google Shape;256;p31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57" name="Google Shape;257;p31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58" name="Google Shape;258;p31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9" name="Google Shape;259;p31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60" name="Google Shape;260;p31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1" name="Google Shape;261;p31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2" name="Google Shape;262;p31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3" name="Google Shape;263;p31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4" name="Google Shape;264;p31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</a:t>
            </a:r>
            <a:r>
              <a:rPr lang="en-GB" b="1"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, 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5" name="Google Shape;265;p31"/>
          <p:cNvSpPr txBox="1"/>
          <p:nvPr/>
        </p:nvSpPr>
        <p:spPr>
          <a:xfrm>
            <a:off x="4772545" y="40404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2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enthält den nächsten Wert in der Folge.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2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72" name="Google Shape;272;p32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73" name="Google Shape;273;p32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</a:t>
                      </a: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x 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74" name="Google Shape;274;p32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5" name="Google Shape;275;p32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76" name="Google Shape;276;p32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77" name="Google Shape;277;p32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8" name="Google Shape;278;p32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9" name="Google Shape;279;p32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80" name="Google Shape;280;p32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-GB" b="1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1" name="Google Shape;281;p32"/>
          <p:cNvSpPr txBox="1"/>
          <p:nvPr/>
        </p:nvSpPr>
        <p:spPr>
          <a:xfrm>
            <a:off x="4772545" y="40404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3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Der in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 </a:t>
            </a:r>
            <a:r>
              <a:rPr lang="en-GB"/>
              <a:t>festgehaltene Wert </a:t>
            </a:r>
            <a:r>
              <a:rPr lang="en-GB"/>
              <a:t>wird als Ausgabe angezeigt. 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3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288" name="Google Shape;288;p33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289" name="Google Shape;289;p33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highlight>
                            <a:srgbClr val="FFFFFF"/>
                          </a:highlight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highlight>
                          <a:srgbClr val="FFFFFF"/>
                        </a:highlight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90" name="Google Shape;290;p33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91" name="Google Shape;291;p33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292" name="Google Shape;292;p33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3" name="Google Shape;293;p33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4" name="Google Shape;294;p33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5" name="Google Shape;295;p33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6" name="Google Shape;296;p33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-GB" b="1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7" name="Google Shape;297;p33"/>
          <p:cNvSpPr txBox="1"/>
          <p:nvPr/>
        </p:nvSpPr>
        <p:spPr>
          <a:xfrm>
            <a:off x="4772545" y="4040429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4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Das Ende der Sequenz ist erreicht und die Schleife wird beendet.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 Durchgang: </a:t>
            </a:r>
            <a:r>
              <a:rPr lang="en-GB"/>
              <a:t>for-Schleife</a:t>
            </a:r>
            <a:endParaRPr/>
          </a:p>
        </p:txBody>
      </p:sp>
      <p:sp>
        <p:nvSpPr>
          <p:cNvPr id="304" name="Google Shape;304;p3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305" name="Google Shape;305;p34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range(3):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06" name="Google Shape;306;p34"/>
          <p:cNvSpPr txBox="1"/>
          <p:nvPr/>
        </p:nvSpPr>
        <p:spPr>
          <a:xfrm>
            <a:off x="4726200" y="1168925"/>
            <a:ext cx="3000000" cy="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Funktion </a:t>
            </a:r>
            <a:r>
              <a:rPr lang="en-GB">
                <a:solidFill>
                  <a:schemeClr val="dk1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07" name="Google Shape;307;p34"/>
          <p:cNvSpPr txBox="1"/>
          <p:nvPr/>
        </p:nvSpPr>
        <p:spPr>
          <a:xfrm>
            <a:off x="4726270" y="3003654"/>
            <a:ext cx="12246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x</a:t>
            </a:r>
            <a:endParaRPr/>
          </a:p>
        </p:txBody>
      </p:sp>
      <p:sp>
        <p:nvSpPr>
          <p:cNvPr id="308" name="Google Shape;308;p34"/>
          <p:cNvSpPr/>
          <p:nvPr/>
        </p:nvSpPr>
        <p:spPr>
          <a:xfrm>
            <a:off x="6199800" y="3028190"/>
            <a:ext cx="1371600" cy="3141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000" rIns="91425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9" name="Google Shape;309;p34"/>
          <p:cNvSpPr txBox="1"/>
          <p:nvPr/>
        </p:nvSpPr>
        <p:spPr>
          <a:xfrm>
            <a:off x="4726200" y="26339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Zustand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0" name="Google Shape;310;p34"/>
          <p:cNvSpPr txBox="1"/>
          <p:nvPr/>
        </p:nvSpPr>
        <p:spPr>
          <a:xfrm>
            <a:off x="4736600" y="360260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Ausgang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1" name="Google Shape;311;p34"/>
          <p:cNvSpPr txBox="1"/>
          <p:nvPr/>
        </p:nvSpPr>
        <p:spPr>
          <a:xfrm>
            <a:off x="310900" y="2304653"/>
            <a:ext cx="21267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accent6"/>
                </a:highlight>
                <a:latin typeface="Quicksand"/>
                <a:ea typeface="Quicksand"/>
                <a:cs typeface="Quicksand"/>
                <a:sym typeface="Quicksand"/>
              </a:rPr>
              <a:t> Prozess 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2" name="Google Shape;312;p34"/>
          <p:cNvSpPr txBox="1"/>
          <p:nvPr/>
        </p:nvSpPr>
        <p:spPr>
          <a:xfrm>
            <a:off x="4772558" y="1558018"/>
            <a:ext cx="33000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Bereich(3)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    0, 1,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5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Bereich(</a:t>
            </a:r>
            <a:r>
              <a:rPr lang="en-GB" sz="1400" b="1">
                <a:solidFill>
                  <a:srgbClr val="000000"/>
                </a:solidFill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5</a:t>
            </a: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0, 1, 2, 3, 4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Bereich(</a:t>
            </a:r>
            <a:r>
              <a:rPr lang="en-GB" sz="1400" b="1">
                <a:solidFill>
                  <a:srgbClr val="000000"/>
                </a:solidFill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3,10</a:t>
            </a: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3, 4, 5, 6, 7, 8, 9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Bereich(</a:t>
            </a:r>
            <a:r>
              <a:rPr lang="en-GB" sz="1400" b="1">
                <a:solidFill>
                  <a:srgbClr val="000000"/>
                </a:solidFill>
                <a:highlight>
                  <a:srgbClr val="FFFFFF"/>
                </a:highlight>
                <a:latin typeface="Roboto Mono"/>
                <a:ea typeface="Roboto Mono"/>
                <a:cs typeface="Roboto Mono"/>
                <a:sym typeface="Roboto Mono"/>
              </a:rPr>
              <a:t>1, 11, 2</a:t>
            </a: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)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1, 3, 5, 7, 9</a:t>
            </a:r>
            <a:endParaRPr sz="1400">
              <a:solidFill>
                <a:srgbClr val="000000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8" name="Google Shape;318;p35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Beispiele für Zahlenfolgen</a:t>
            </a:r>
            <a:endParaRPr/>
          </a:p>
        </p:txBody>
      </p:sp>
      <p:sp>
        <p:nvSpPr>
          <p:cNvPr id="319" name="Google Shape;319;p35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Übergeben Sie </a:t>
            </a:r>
            <a:r>
              <a:rPr lang="en-GB" sz="1400" b="1"/>
              <a:t>einen </a:t>
            </a:r>
            <a:r>
              <a:rPr lang="en-GB" sz="1400"/>
              <a:t>Wert und dieser wird als Endpunkt verwendet. 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GB" sz="1400"/>
            </a:b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Übergeben Sie </a:t>
            </a:r>
            <a:r>
              <a:rPr lang="en-GB" sz="1400" b="1"/>
              <a:t>zwei </a:t>
            </a:r>
            <a:r>
              <a:rPr lang="en-GB" sz="1400"/>
              <a:t>Werte, die als Start- und Endpunkt verwendet werden.</a:t>
            </a:r>
            <a:br>
              <a:rPr lang="en-GB" sz="1400"/>
            </a:b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/>
              <a:t>Übergeben Sie </a:t>
            </a:r>
            <a:r>
              <a:rPr lang="en-GB" sz="1400" b="1"/>
              <a:t>drei </a:t>
            </a:r>
            <a:r>
              <a:rPr lang="en-GB" sz="1400"/>
              <a:t>Werte, die als Start, Ende und Schrittweite verwendet werden.</a:t>
            </a:r>
            <a:endParaRPr sz="1400"/>
          </a:p>
        </p:txBody>
      </p:sp>
      <p:sp>
        <p:nvSpPr>
          <p:cNvPr id="320" name="Google Shape;320;p35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6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Verwenden Sie das Arbeitsblatt, um einen Generator für das Einmaleins zu erkunden und zu erweitern. </a:t>
            </a:r>
            <a:endParaRPr/>
          </a:p>
        </p:txBody>
      </p:sp>
      <p:sp>
        <p:nvSpPr>
          <p:cNvPr id="326" name="Google Shape;326;p3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Generator für Zeittafeln</a:t>
            </a:r>
            <a:endParaRPr/>
          </a:p>
        </p:txBody>
      </p:sp>
      <p:sp>
        <p:nvSpPr>
          <p:cNvPr id="327" name="Google Shape;327;p3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2</a:t>
            </a:r>
            <a:endParaRPr/>
          </a:p>
        </p:txBody>
      </p:sp>
      <p:pic>
        <p:nvPicPr>
          <p:cNvPr id="328" name="Google Shape;32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8020" y="1077463"/>
            <a:ext cx="4096499" cy="2988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3" name="Google Shape;333;p37"/>
          <p:cNvGraphicFramePr/>
          <p:nvPr/>
        </p:nvGraphicFramePr>
        <p:xfrm>
          <a:off x="4736600" y="1392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{CD4D2C49-D708-4682-8F49-73F70E494C8C}</a:tableStyleId>
              </a:tblPr>
              <a:tblGrid>
                <a:gridCol w="2162550"/>
                <a:gridCol w="1933950"/>
              </a:tblGrid>
              <a:tr h="91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Schreiben Sie eine Beschreibung für eine </a:t>
                      </a: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while-Schleife</a:t>
                      </a:r>
                      <a:endParaRPr sz="9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3500" marR="63500" marT="63500" marB="63500">
                    <a:solidFill>
                      <a:srgbClr val="EFEFEF"/>
                    </a:solidFill>
                  </a:tcPr>
                </a:tc>
              </a:tr>
              <a:tr h="91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Eine Beschreibung für eine </a:t>
                      </a: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for-Schleife </a:t>
                      </a: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schreiben</a:t>
                      </a:r>
                      <a:endParaRPr sz="9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3500" marR="63500" marT="63500" marB="63500">
                    <a:solidFill>
                      <a:srgbClr val="EFEFEF"/>
                    </a:solidFill>
                  </a:tcPr>
                </a:tc>
              </a:tr>
              <a:tr h="91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Vergleich einer </a:t>
                      </a: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while-Schleife mit einer </a:t>
                      </a:r>
                      <a:r>
                        <a:rPr lang="en-GB" sz="900"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for-Schleife</a:t>
                      </a:r>
                      <a:endParaRPr sz="900"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latin typeface="Handlee"/>
                        <a:ea typeface="Handlee"/>
                        <a:cs typeface="Handlee"/>
                        <a:sym typeface="Handlee"/>
                      </a:endParaRPr>
                    </a:p>
                  </a:txBody>
                  <a:tcPr marL="63500" marR="63500" marT="63500" marB="63500"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334" name="Google Shape;334;p37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Benutzen Sie das </a:t>
            </a:r>
            <a:r>
              <a:rPr lang="en-GB" b="1"/>
              <a:t>Arbeitsblatt</a:t>
            </a:r>
            <a:r>
              <a:rPr lang="en-GB"/>
              <a:t>, um eine </a:t>
            </a:r>
            <a:r>
              <a:rPr lang="en-GB"/>
              <a:t>while-Schleife und eine </a:t>
            </a:r>
            <a:r>
              <a:rPr lang="en-GB"/>
              <a:t>for-Schleife </a:t>
            </a:r>
            <a:r>
              <a:rPr lang="en-GB"/>
              <a:t>zu definieren </a:t>
            </a:r>
            <a:r>
              <a:rPr lang="en-GB"/>
              <a:t>und beide zu vergleichen.</a:t>
            </a:r>
            <a:endParaRPr/>
          </a:p>
        </p:txBody>
      </p:sp>
      <p:sp>
        <p:nvSpPr>
          <p:cNvPr id="335" name="Google Shape;335;p3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Vergleich einer </a:t>
            </a:r>
            <a:r>
              <a:rPr lang="en-GB"/>
              <a:t>for-Schleife mit einer </a:t>
            </a:r>
            <a:r>
              <a:rPr lang="en-GB"/>
              <a:t>while-Schleife</a:t>
            </a:r>
            <a:endParaRPr/>
          </a:p>
        </p:txBody>
      </p:sp>
      <p:sp>
        <p:nvSpPr>
          <p:cNvPr id="336" name="Google Shape;336;p3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Plenarsitzung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8"/>
          <p:cNvSpPr txBox="1"/>
          <p:nvPr>
            <p:ph type="body" idx="1"/>
          </p:nvPr>
        </p:nvSpPr>
        <p:spPr>
          <a:xfrm>
            <a:off x="310900" y="1017724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dieser Lektion werden Sie...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Gelernt, wie man die </a:t>
            </a:r>
            <a:r>
              <a:rPr lang="en-GB"/>
              <a:t>Bereichsfunktion in einer </a:t>
            </a:r>
            <a:r>
              <a:rPr lang="en-GB"/>
              <a:t>for-Schleife </a:t>
            </a:r>
            <a:r>
              <a:rPr lang="en-GB"/>
              <a:t>verwendet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Nächste Lektion</a:t>
            </a:r>
            <a:endParaRPr/>
          </a:p>
        </p:txBody>
      </p:sp>
      <p:sp>
        <p:nvSpPr>
          <p:cNvPr id="343" name="Google Shape;343;p38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  <p:sp>
        <p:nvSpPr>
          <p:cNvPr id="344" name="Google Shape;344;p38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der nächsten Lektion werden Sie...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Iteration zur Durchführung von Validierungsprüfungen bei der Dateneingabe verwenden </a:t>
            </a:r>
            <a:endParaRPr/>
          </a:p>
        </p:txBody>
      </p:sp>
      <p:sp>
        <p:nvSpPr>
          <p:cNvPr id="345" name="Google Shape;345;p3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Zusammenfassung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F3296CD-A63C-4D4F-AAD6-347B6E792551}"/>
              </a:ext>
            </a:extLst>
          </p:cNvPr>
          <p:cNvSpPr txBox="1"/>
          <p:nvPr/>
        </p:nvSpPr>
        <p:spPr>
          <a:xfrm>
            <a:off x="289301" y="2779889"/>
            <a:ext cx="622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noProof="1">
                <a:solidFill>
                  <a:srgbClr val="0F2B46"/>
                </a:solidFill>
                <a:latin typeface="Helvetica" pitchFamily="2" charset="0"/>
              </a:rPr>
              <a:t>Abonnieren Sie DeepL Pro, um dieses Dokument zu bearbeiten.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DA699B-AA79-2E42-83E3-ACBDD53F87D8}"/>
              </a:ext>
            </a:extLst>
          </p:cNvPr>
          <p:cNvSpPr txBox="1"/>
          <p:nvPr/>
        </p:nvSpPr>
        <p:spPr>
          <a:xfrm>
            <a:off x="289301" y="3241554"/>
            <a:ext cx="488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>Weitere Informationen finden Sie auf </a:t>
            </a:r>
            <a:r>
              <a:rPr lang="de-DE" noProof="1">
                <a:solidFill>
                  <a:srgbClr val="006494"/>
                </a:solidFill>
                <a:latin typeface="Helvetica" pitchFamily="2" charset="0"/>
                <a:hlinkClick r:id="Raecc4eaf4b654bbc"/>
              </a:rPr>
              <a:t>www.DeepL.com/pro</a:t>
            </a:r>
            <a:r>
              <a:rPr lang="de-DE" noProof="1">
                <a:solidFill>
                  <a:srgbClr val="0F2B46"/>
                </a:solidFill>
                <a:latin typeface="Helvetica" pitchFamily="2" charset="0"/>
              </a:rPr>
              <a:t/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465485-E747-EF46-84F2-5C5CB0F90C9B}"/>
              </a:ext>
            </a:extLst>
          </p:cNvPr>
          <p:cNvPicPr>
            <a:picLocks noChangeAspect="1"/>
          </p:cNvPicPr>
          <p:nvPr/>
        </p:nvPicPr>
        <p:blipFill>
          <a:blip r:embed="Rf3ee53c5c702492b"/>
          <a:stretch>
            <a:fillRect/>
          </a:stretch>
        </p:blipFill>
        <p:spPr>
          <a:xfrm>
            <a:off x="400512" y="1215557"/>
            <a:ext cx="26162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6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Eine Vorhersage treffen (denken, schreiben, paarweise teilen)</a:t>
            </a:r>
            <a:endParaRPr/>
          </a:p>
        </p:txBody>
      </p:sp>
      <p:sp>
        <p:nvSpPr>
          <p:cNvPr id="83" name="Google Shape;83;p14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Die Werte 0 bis 4 werden auf dem Bildschirm ausgegeben. </a:t>
            </a:r>
            <a:endParaRPr/>
          </a:p>
        </p:txBody>
      </p:sp>
      <p:sp>
        <p:nvSpPr>
          <p:cNvPr id="84" name="Google Shape;84;p14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Starter-Aktivität</a:t>
            </a:r>
            <a:endParaRPr/>
          </a:p>
        </p:txBody>
      </p:sp>
      <p:graphicFrame>
        <p:nvGraphicFramePr>
          <p:cNvPr id="85" name="Google Shape;85;p14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range(5):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oogle Shape;86;p14"/>
          <p:cNvGraphicFramePr/>
          <p:nvPr/>
        </p:nvGraphicFramePr>
        <p:xfrm>
          <a:off x="310900" y="2637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6650"/>
              </a:tblGrid>
              <a:tr h="1446325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0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3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4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&gt;&gt;&gt;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/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dieser Lektion lernen Sie:</a:t>
            </a:r>
            <a:endParaRPr b="1"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Definieren Sie eine </a:t>
            </a:r>
            <a:r>
              <a:rPr lang="en-GB"/>
              <a:t>for-Schleife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Gehen Sie durch den Code, der eine </a:t>
            </a:r>
            <a:r>
              <a:rPr lang="en-GB"/>
              <a:t>for-Schleife </a:t>
            </a:r>
            <a:r>
              <a:rPr lang="en-GB"/>
              <a:t>verwendet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Ändern Sie ein Programm, das eine </a:t>
            </a:r>
            <a:r>
              <a:rPr lang="en-GB"/>
              <a:t>for-Schleife </a:t>
            </a:r>
            <a:r>
              <a:rPr lang="en-GB"/>
              <a:t>verwendet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Vergleich einer </a:t>
            </a:r>
            <a:r>
              <a:rPr lang="en-GB"/>
              <a:t>while-Schleife mit einer </a:t>
            </a:r>
            <a:r>
              <a:rPr lang="en-GB"/>
              <a:t>for-Schleife</a:t>
            </a:r>
            <a:endParaRPr/>
          </a:p>
        </p:txBody>
      </p:sp>
      <p:sp>
        <p:nvSpPr>
          <p:cNvPr id="92" name="Google Shape;92;p15"/>
          <p:cNvSpPr txBox="1"/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Lektion 14: </a:t>
            </a:r>
            <a:r>
              <a:rPr lang="en-GB"/>
              <a:t>For-Schleifen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3" name="Google Shape;93;p15"/>
          <p:cNvSpPr txBox="1"/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'#'</a:t>
            </a:fld>
            <a:endParaRPr/>
          </a:p>
        </p:txBody>
      </p:sp>
      <p:sp>
        <p:nvSpPr>
          <p:cNvPr id="94" name="Google Shape;94;p15"/>
          <p:cNvSpPr txBox="1"/>
          <p:nvPr>
            <p:ph type="subTitle" idx="2"/>
          </p:nvPr>
        </p:nvSpPr>
        <p:spPr>
          <a:xfrm>
            <a:off x="6840000" y="0"/>
            <a:ext cx="19611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Zielsetzungen</a:t>
            </a:r>
            <a:endParaRPr/>
          </a:p>
        </p:txBody>
      </p: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71300" y="364800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01" name="Google Shape;101;p16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Dies ist ein Beispiel für eine </a:t>
            </a:r>
            <a:r>
              <a:rPr lang="en-GB" b="1"/>
              <a:t>for-Schleife</a:t>
            </a:r>
            <a:r>
              <a:rPr lang="en-GB"/>
              <a:t>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Eine </a:t>
            </a:r>
            <a:r>
              <a:rPr lang="en-GB" b="1"/>
              <a:t>for-Schleife </a:t>
            </a:r>
            <a:r>
              <a:rPr lang="en-GB"/>
              <a:t>ist ein weiteres Hilfsmittel zur </a:t>
            </a:r>
            <a:r>
              <a:rPr lang="en-GB" b="1"/>
              <a:t>Steuerung </a:t>
            </a:r>
            <a:r>
              <a:rPr lang="en-GB"/>
              <a:t>des Ausführungsflusses in Ihren Programmen. </a:t>
            </a:r>
            <a:endParaRPr/>
          </a:p>
        </p:txBody>
      </p:sp>
      <p:sp>
        <p:nvSpPr>
          <p:cNvPr id="102" name="Google Shape;102;p16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03" name="Google Shape;103;p16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range(5):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09" name="Google Shape;109;p17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Eine </a:t>
            </a:r>
            <a:r>
              <a:rPr lang="en-GB" b="1"/>
              <a:t>while-Schleife </a:t>
            </a:r>
            <a:r>
              <a:rPr lang="en-GB"/>
              <a:t>kann alles tun, was eine </a:t>
            </a:r>
            <a:r>
              <a:rPr lang="en-GB" b="1"/>
              <a:t>for-Schleife </a:t>
            </a:r>
            <a:r>
              <a:rPr lang="en-GB"/>
              <a:t>auch kann.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Es ist jedoch bequemer, eine </a:t>
            </a:r>
            <a:r>
              <a:rPr lang="en-GB" b="1"/>
              <a:t>for-Schleife </a:t>
            </a:r>
            <a:r>
              <a:rPr lang="en-GB"/>
              <a:t>zu verwenden</a:t>
            </a:r>
            <a:r>
              <a:rPr lang="en-GB"/>
              <a:t>, um </a:t>
            </a:r>
            <a:r>
              <a:rPr lang="en-GB" b="1"/>
              <a:t>durch Sequenzen zu iterieren</a:t>
            </a:r>
            <a:r>
              <a:rPr lang="en-GB"/>
              <a:t>. </a:t>
            </a:r>
            <a:endParaRPr/>
          </a:p>
        </p:txBody>
      </p:sp>
      <p:sp>
        <p:nvSpPr>
          <p:cNvPr id="110" name="Google Shape;110;p17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11" name="Google Shape;111;p17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1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rgbClr val="666666"/>
                          </a:solidFill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2</a:t>
                      </a:r>
                      <a:endParaRPr>
                        <a:solidFill>
                          <a:srgbClr val="666666"/>
                        </a:solidFill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for x in range(5):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    drucken(x)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17" name="Google Shape;117;p18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Wenn Sie eine </a:t>
            </a:r>
            <a:r>
              <a:rPr lang="en-GB" b="1"/>
              <a:t>for-Schleife </a:t>
            </a:r>
            <a:r>
              <a:rPr lang="en-GB"/>
              <a:t>verwenden</a:t>
            </a:r>
            <a:r>
              <a:rPr lang="en-GB"/>
              <a:t>, sagen Sie damit: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i="1"/>
              <a:t>"Für jedes Element in dieser Sequenz musst du Folgendes tun".</a:t>
            </a:r>
            <a:endParaRPr i="1"/>
          </a:p>
        </p:txBody>
      </p:sp>
      <p:sp>
        <p:nvSpPr>
          <p:cNvPr id="118" name="Google Shape;118;p18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19" name="Google Shape;119;p18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für </a:t>
                      </a:r>
                      <a:r>
                        <a:rPr lang="en-GB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diese Sequenz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	dies tun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25" name="Google Shape;125;p19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For-Schleifen </a:t>
            </a:r>
            <a:r>
              <a:rPr lang="en-GB"/>
              <a:t>können für viele Arten von </a:t>
            </a:r>
            <a:r>
              <a:rPr lang="en-GB" b="1"/>
              <a:t>Sequenzen </a:t>
            </a:r>
            <a:r>
              <a:rPr lang="en-GB"/>
              <a:t>verwendet werden</a:t>
            </a:r>
            <a:r>
              <a:rPr lang="en-GB"/>
              <a:t>, zum Beispiel: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Buchstaben in einem Wort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Elemente in einer Liste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●"/>
            </a:pPr>
            <a:r>
              <a:rPr lang="en-GB"/>
              <a:t>Zahlen in einem Bereich</a:t>
            </a:r>
            <a:endParaRPr/>
          </a:p>
        </p:txBody>
      </p:sp>
      <p:sp>
        <p:nvSpPr>
          <p:cNvPr id="126" name="Google Shape;126;p19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27" name="Google Shape;127;p19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für </a:t>
                      </a:r>
                      <a:r>
                        <a:rPr lang="en-GB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diese Sequenz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	dies tun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310900" y="313512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Was ist eine </a:t>
            </a:r>
            <a:r>
              <a:rPr lang="en-GB"/>
              <a:t>for-Schleife?</a:t>
            </a:r>
            <a:endParaRPr/>
          </a:p>
        </p:txBody>
      </p:sp>
      <p:sp>
        <p:nvSpPr>
          <p:cNvPr id="133" name="Google Shape;133;p20"/>
          <p:cNvSpPr txBox="1"/>
          <p:nvPr>
            <p:ph type="body" idx="2"/>
          </p:nvPr>
        </p:nvSpPr>
        <p:spPr>
          <a:xfrm>
            <a:off x="4736600" y="1017700"/>
            <a:ext cx="4096500" cy="365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In dieser Lektion geht es um </a:t>
            </a:r>
            <a:r>
              <a:rPr lang="en-GB" b="1"/>
              <a:t>for-Schleifen</a:t>
            </a:r>
            <a:r>
              <a:rPr lang="en-GB"/>
              <a:t>, die die </a:t>
            </a:r>
            <a:r>
              <a:rPr lang="en-GB"/>
              <a:t>Funktion </a:t>
            </a: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range() </a:t>
            </a:r>
            <a:r>
              <a:rPr lang="en-GB"/>
              <a:t>verwenden</a:t>
            </a:r>
            <a:r>
              <a:rPr lang="en-GB"/>
              <a:t>. </a:t>
            </a:r>
            <a:endParaRPr/>
          </a:p>
        </p:txBody>
      </p:sp>
      <p:sp>
        <p:nvSpPr>
          <p:cNvPr id="134" name="Google Shape;134;p20"/>
          <p:cNvSpPr txBox="1"/>
          <p:nvPr>
            <p:ph type="subTitle" idx="3"/>
          </p:nvPr>
        </p:nvSpPr>
        <p:spPr>
          <a:xfrm>
            <a:off x="6840000" y="0"/>
            <a:ext cx="1959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Tätigkeit 1</a:t>
            </a:r>
            <a:endParaRPr/>
          </a:p>
        </p:txBody>
      </p:sp>
      <p:graphicFrame>
        <p:nvGraphicFramePr>
          <p:cNvPr id="135" name="Google Shape;135;p20"/>
          <p:cNvGraphicFramePr/>
          <p:nvPr/>
        </p:nvGraphicFramePr>
        <p:xfrm>
          <a:off x="310900" y="116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{CD7AC785-B4E4-4C0E-AAEB-D44802532BA7}</a:tableStyleId>
              </a:tblPr>
              <a:tblGrid>
                <a:gridCol w="377800"/>
                <a:gridCol w="3722875"/>
              </a:tblGrid>
              <a:tr h="393700"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für </a:t>
                      </a:r>
                      <a:r>
                        <a:rPr lang="en-GB" b="1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diese Sequenz</a:t>
                      </a: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: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latin typeface="Roboto Mono"/>
                          <a:ea typeface="Roboto Mono"/>
                          <a:cs typeface="Roboto Mono"/>
                          <a:sym typeface="Roboto Mono"/>
                        </a:rPr>
                        <a:t>	dies tun</a:t>
                      </a:r>
                      <a:endParaRPr>
                        <a:latin typeface="Roboto Mono"/>
                        <a:ea typeface="Roboto Mono"/>
                        <a:cs typeface="Roboto Mono"/>
                        <a:sym typeface="Roboto Mono"/>
                      </a:endParaRPr>
                    </a:p>
                  </a:txBody>
                  <a:tcPr marL="88900" marR="88900" marT="88900" marB="88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