
<file path=[Content_Types].xml><?xml version="1.0" encoding="utf-8"?>
<Types xmlns="http://schemas.openxmlformats.org/package/2006/content-types">
  <Default Extension="fntdata" ContentType="application/x-fontdata"/>
  <Default Extension="xml" ContentType="application/xml"/>
  <Default Extension="png" ContentType="image/png"/>
  <Default Extension="rels" ContentType="application/vnd.openxmlformats-package.relationships+xml"/>
  <Default Extension="psmdcp" ContentType="application/vnd.openxmlformats-package.core-properties+xml"/>
  <Override PartName="/ppt/notesSlides/notesSlide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10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2.xml" ContentType="application/vnd.openxmlformats-officedocument.presentationml.slide+xml"/>
  <Override PartName="/ppt/slides/slide26.xml" ContentType="application/vnd.openxmlformats-officedocument.presentationml.slide+xml"/>
  <Override PartName="/ppt/slides/slide19.xml" ContentType="application/vnd.openxmlformats-officedocument.presentationml.slide+xml"/>
  <Override PartName="/ppt/slides/slide3.xml" ContentType="application/vnd.openxmlformats-officedocument.presentationml.slide+xml"/>
  <Override PartName="/ppt/slides/slide9.xml" ContentType="application/vnd.openxmlformats-officedocument.presentationml.slide+xml"/>
  <Override PartName="/ppt/slides/slide13.xml" ContentType="application/vnd.openxmlformats-officedocument.presentationml.slide+xml"/>
  <Override PartName="/ppt/slides/slide5.xml" ContentType="application/vnd.openxmlformats-officedocument.presentationml.slide+xml"/>
  <Override PartName="/ppt/slides/slide12.xml" ContentType="application/vnd.openxmlformats-officedocument.presentationml.slide+xml"/>
  <Override PartName="/ppt/slides/slide17.xml" ContentType="application/vnd.openxmlformats-officedocument.presentationml.slide+xml"/>
  <Override PartName="/ppt/slides/slide25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16.xml" ContentType="application/vnd.openxmlformats-officedocument.presentationml.slide+xml"/>
  <Override PartName="/ppt/slides/slide8.xml" ContentType="application/vnd.openxmlformats-officedocument.presentationml.slide+xml"/>
  <Override PartName="/ppt/slides/slide24.xml" ContentType="application/vnd.openxmlformats-officedocument.presentationml.slide+xml"/>
  <Override PartName="/ppt/slides/slide11.xml" ContentType="application/vnd.openxmlformats-officedocument.presentationml.slide+xml"/>
  <Override PartName="/ppt/slides/slide1.xml" ContentType="application/vnd.openxmlformats-officedocument.presentationml.slide+xml"/>
  <Override PartName="/ppt/slides/slide7.xml" ContentType="application/vnd.openxmlformats-officedocument.presentationml.slide+xml"/>
  <Override PartName="/ppt/slides/slide15.xml" ContentType="application/vnd.openxmlformats-officedocument.presentationml.slide+xml"/>
  <Override PartName="/ppt/slides/slide23.xml" ContentType="application/vnd.openxmlformats-officedocument.presentationml.slide+xml"/>
  <Override PartName="/ppt/slides/slide27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slides/slide28.xml" ContentType="application/vnd.openxmlformats-officedocument.presentationml.slide+xml"/>
</Types>
</file>

<file path=_rels/.rels>&#65279;<?xml version="1.0" encoding="utf-8"?><Relationships xmlns="http://schemas.openxmlformats.org/package/2006/relationships"><Relationship Type="http://schemas.openxmlformats.org/officeDocument/2006/relationships/officeDocument" Target="ppt/presentation.xml" Id="rId1" /><Relationship Type="http://schemas.openxmlformats.org/package/2006/relationships/metadata/core-properties" Target="/package/services/metadata/core-properties/5a61d95b33e04f94b29d04543ea2eb08.psmdcp" Id="R09f34c77ec1e49cd" 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trictFirstAndLastChars="0" embedTrueTypeFonts="1" saveSubsetFonts="1" autoCompressPictures="0">
  <p:sldMasterIdLst>
    <p:sldMasterId id="2147483658" r:id="rId5"/>
  </p:sldMasterIdLst>
  <p:notesMasterIdLst>
    <p:notesMasterId r:id="rId6"/>
  </p:notesMasterIdLst>
  <p:sldIdLst>
    <p:sldId id="283" r:id="Rde4974b742a146af" DeepLBanner=""/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</p:sldIdLst>
  <p:sldSz cx="9144000" cy="5143500"/>
  <p:notesSz cx="6858000" cy="9144000"/>
  <p:embeddedFontLst>
    <p:embeddedFont>
      <p:font typeface="Quicksand"/>
      <p:regular r:id="rId34"/>
      <p:bold r:id="rId35"/>
    </p:embeddedFont>
    <p:embeddedFont>
      <p:font typeface="Roboto Mono"/>
      <p:regular r:id="rId36"/>
      <p:bold r:id="rId37"/>
      <p:italic r:id="rId38"/>
      <p:boldItalic r:id="rId39"/>
    </p:embeddedFont>
    <p:embeddedFont>
      <p:font typeface="Quicksand Medium"/>
      <p:regular r:id="rId40"/>
      <p:bold r:id="rId41"/>
    </p:embeddedFont>
    <p:embeddedFont>
      <p:font typeface="Handlee"/>
      <p:regular r:id="rId4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modifyVerifier cryptProviderType="rsaAES" cryptAlgorithmClass="hash" cryptAlgorithmType="typeAny" cryptAlgorithmSid="14" spinCount="100000" saltData="rLc289m98e2nu1rZwxn8RQ==" hashData="jl31I+FZfeL3Da0RWjDsWJ2KAcjcNQYNNNRC5PJm8VIGc75Z01xRsS7AMK0y6Q/BGsMylPB72fPI5Y8B5FFi7w=="/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CD7AC785-B4E4-4C0E-AAEB-D44802532BA7}">
  <a:tblStyle styleId="{CD7AC785-B4E4-4C0E-AAEB-D44802532BA7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12700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  <a:tblStyle styleId="{CD4D2C49-D708-4682-8F49-73F70E494C8C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font" Target="fonts/QuicksandMedium-regular.fntdata" Id="rId40" /><Relationship Type="http://schemas.openxmlformats.org/officeDocument/2006/relationships/slide" Target="slides/slide14.xml" Id="rId20" /><Relationship Type="http://schemas.openxmlformats.org/officeDocument/2006/relationships/font" Target="fonts/Handlee-regular.fntdata" Id="rId42" /><Relationship Type="http://schemas.openxmlformats.org/officeDocument/2006/relationships/font" Target="fonts/QuicksandMedium-bold.fntdata" Id="rId41" /><Relationship Type="http://schemas.openxmlformats.org/officeDocument/2006/relationships/slide" Target="slides/slide16.xml" Id="rId22" /><Relationship Type="http://schemas.openxmlformats.org/officeDocument/2006/relationships/slide" Target="slides/slide15.xml" Id="rId21" /><Relationship Type="http://schemas.openxmlformats.org/officeDocument/2006/relationships/slide" Target="slides/slide18.xml" Id="rId24" /><Relationship Type="http://schemas.openxmlformats.org/officeDocument/2006/relationships/slide" Target="slides/slide17.xml" Id="rId23" /><Relationship Type="http://schemas.openxmlformats.org/officeDocument/2006/relationships/theme" Target="theme/theme1.xml" Id="rId1" /><Relationship Type="http://schemas.openxmlformats.org/officeDocument/2006/relationships/viewProps" Target="viewProps.xml" Id="rId2" /><Relationship Type="http://schemas.openxmlformats.org/officeDocument/2006/relationships/presProps" Target="presProps.xml" Id="rId3" /><Relationship Type="http://schemas.openxmlformats.org/officeDocument/2006/relationships/tableStyles" Target="tableStyles.xml" Id="rId4" /><Relationship Type="http://schemas.openxmlformats.org/officeDocument/2006/relationships/slide" Target="slides/slide3.xml" Id="rId9" /><Relationship Type="http://schemas.openxmlformats.org/officeDocument/2006/relationships/slide" Target="slides/slide20.xml" Id="rId26" /><Relationship Type="http://schemas.openxmlformats.org/officeDocument/2006/relationships/slide" Target="slides/slide19.xml" Id="rId25" /><Relationship Type="http://schemas.openxmlformats.org/officeDocument/2006/relationships/slide" Target="slides/slide22.xml" Id="rId28" /><Relationship Type="http://schemas.openxmlformats.org/officeDocument/2006/relationships/slide" Target="slides/slide21.xml" Id="rId27" /><Relationship Type="http://schemas.openxmlformats.org/officeDocument/2006/relationships/slideMaster" Target="slideMasters/slideMaster1.xml" Id="rId5" /><Relationship Type="http://schemas.openxmlformats.org/officeDocument/2006/relationships/notesMaster" Target="notesMasters/notesMaster1.xml" Id="rId6" /><Relationship Type="http://schemas.openxmlformats.org/officeDocument/2006/relationships/slide" Target="slides/slide23.xml" Id="rId29" /><Relationship Type="http://schemas.openxmlformats.org/officeDocument/2006/relationships/slide" Target="slides/slide1.xml" Id="rId7" /><Relationship Type="http://schemas.openxmlformats.org/officeDocument/2006/relationships/slide" Target="slides/slide2.xml" Id="rId8" /><Relationship Type="http://schemas.openxmlformats.org/officeDocument/2006/relationships/slide" Target="slides/slide25.xml" Id="rId31" /><Relationship Type="http://schemas.openxmlformats.org/officeDocument/2006/relationships/slide" Target="slides/slide24.xml" Id="rId30" /><Relationship Type="http://schemas.openxmlformats.org/officeDocument/2006/relationships/slide" Target="slides/slide5.xml" Id="rId11" /><Relationship Type="http://schemas.openxmlformats.org/officeDocument/2006/relationships/slide" Target="slides/slide27.xml" Id="rId33" /><Relationship Type="http://schemas.openxmlformats.org/officeDocument/2006/relationships/slide" Target="slides/slide4.xml" Id="rId10" /><Relationship Type="http://schemas.openxmlformats.org/officeDocument/2006/relationships/slide" Target="slides/slide26.xml" Id="rId32" /><Relationship Type="http://schemas.openxmlformats.org/officeDocument/2006/relationships/slide" Target="slides/slide7.xml" Id="rId13" /><Relationship Type="http://schemas.openxmlformats.org/officeDocument/2006/relationships/font" Target="fonts/Quicksand-bold.fntdata" Id="rId35" /><Relationship Type="http://schemas.openxmlformats.org/officeDocument/2006/relationships/slide" Target="slides/slide6.xml" Id="rId12" /><Relationship Type="http://schemas.openxmlformats.org/officeDocument/2006/relationships/font" Target="fonts/Quicksand-regular.fntdata" Id="rId34" /><Relationship Type="http://schemas.openxmlformats.org/officeDocument/2006/relationships/slide" Target="slides/slide9.xml" Id="rId15" /><Relationship Type="http://schemas.openxmlformats.org/officeDocument/2006/relationships/font" Target="fonts/RobotoMono-bold.fntdata" Id="rId37" /><Relationship Type="http://schemas.openxmlformats.org/officeDocument/2006/relationships/slide" Target="slides/slide8.xml" Id="rId14" /><Relationship Type="http://schemas.openxmlformats.org/officeDocument/2006/relationships/font" Target="fonts/RobotoMono-regular.fntdata" Id="rId36" /><Relationship Type="http://schemas.openxmlformats.org/officeDocument/2006/relationships/slide" Target="slides/slide11.xml" Id="rId17" /><Relationship Type="http://schemas.openxmlformats.org/officeDocument/2006/relationships/font" Target="fonts/RobotoMono-boldItalic.fntdata" Id="rId39" /><Relationship Type="http://schemas.openxmlformats.org/officeDocument/2006/relationships/slide" Target="slides/slide10.xml" Id="rId16" /><Relationship Type="http://schemas.openxmlformats.org/officeDocument/2006/relationships/font" Target="fonts/RobotoMono-italic.fntdata" Id="rId38" /><Relationship Type="http://schemas.openxmlformats.org/officeDocument/2006/relationships/slide" Target="slides/slide13.xml" Id="rId19" /><Relationship Type="http://schemas.openxmlformats.org/officeDocument/2006/relationships/slide" Target="slides/slide12.xml" Id="rId18" /><Relationship Type="http://schemas.openxmlformats.org/officeDocument/2006/relationships/slide" Target="/ppt/slides/slide28.xml" Id="Rde4974b742a146af" 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the-cc.io/curriculum" TargetMode="External"/><Relationship Id="rId3" Type="http://schemas.openxmlformats.org/officeDocument/2006/relationships/hyperlink" Target="https://www.raspberrypi.org/" TargetMode="External"/><Relationship Id="rId4" Type="http://schemas.openxmlformats.org/officeDocument/2006/relationships/hyperlink" Target="https://www.raspberrypi.org/" TargetMode="External"/><Relationship Id="rId5" Type="http://schemas.openxmlformats.org/officeDocument/2006/relationships/hyperlink" Target="https://creativecommons.org/licenses/by-nc-sa/4.0/" TargetMode="Externa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 showMasterPhAnim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:notes"/>
          <p:cNvSpPr/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p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>
                <a:latin typeface="Quicksand"/>
                <a:ea typeface="Quicksand"/>
                <a:cs typeface="Quicksand"/>
                <a:sym typeface="Quicksand"/>
              </a:rPr>
              <a:t>Zuletzt aktualisiert: 23-11-20</a:t>
            </a:r>
            <a:endParaRPr sz="1000">
              <a:latin typeface="Quicksand"/>
              <a:ea typeface="Quicksand"/>
              <a:cs typeface="Quicksand"/>
              <a:sym typeface="Quicksand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latin typeface="Quicksand"/>
              <a:ea typeface="Quicksand"/>
              <a:cs typeface="Quicksand"/>
              <a:sym typeface="Quicksand"/>
            </a:endParaRPr>
          </a:p>
          <a:p>
            <a:pPr marL="0" lvl="0" indent="0" algn="l" rtl="0">
              <a:lnSpc>
                <a:spcPct val="138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000">
                <a:solidFill>
                  <a:srgbClr val="666666"/>
                </a:solidFill>
                <a:latin typeface="Quicksand"/>
                <a:ea typeface="Quicksand"/>
                <a:cs typeface="Quicksand"/>
                <a:sym typeface="Quicksand"/>
              </a:rPr>
              <a:t>Die Ressourcen werden regelmäßig aktualisiert - die neueste Version finden Sie unter: </a:t>
            </a:r>
            <a:r>
              <a:rPr lang="en-GB" sz="1000" u="sng">
                <a:solidFill>
                  <a:srgbClr val="0000FF"/>
                </a:solidFill>
                <a:latin typeface="Quicksand"/>
                <a:ea typeface="Quicksand"/>
                <a:cs typeface="Quicksand"/>
                <a:sym typeface="Quicksand"/>
                <a:hlinkClick r:id="rId2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the-cc.io/curriculum</a:t>
            </a:r>
            <a:r>
              <a:rPr lang="en-GB" sz="1000">
                <a:solidFill>
                  <a:srgbClr val="666666"/>
                </a:solidFill>
                <a:latin typeface="Quicksand"/>
                <a:ea typeface="Quicksand"/>
                <a:cs typeface="Quicksand"/>
                <a:sym typeface="Quicksand"/>
              </a:rPr>
              <a:t>.</a:t>
            </a:r>
            <a:endParaRPr sz="1000">
              <a:solidFill>
                <a:srgbClr val="666666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marL="0" lvl="0" indent="0" algn="l" rtl="0">
              <a:lnSpc>
                <a:spcPct val="138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000">
                <a:solidFill>
                  <a:srgbClr val="666666"/>
                </a:solidFill>
                <a:latin typeface="Quicksand"/>
                <a:ea typeface="Quicksand"/>
                <a:cs typeface="Quicksand"/>
                <a:sym typeface="Quicksand"/>
              </a:rPr>
              <a:t>Diese Ressource wird von der </a:t>
            </a:r>
            <a:r>
              <a:rPr lang="en-GB" sz="1000" u="sng">
                <a:solidFill>
                  <a:srgbClr val="1155CC"/>
                </a:solidFill>
                <a:latin typeface="Quicksand"/>
                <a:ea typeface="Quicksand"/>
                <a:cs typeface="Quicksand"/>
                <a:sym typeface="Quicksand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Raspberry Pi Foundation </a:t>
            </a:r>
            <a:r>
              <a:rPr lang="en-GB" sz="1000">
                <a:solidFill>
                  <a:srgbClr val="666666"/>
                </a:solidFill>
                <a:latin typeface="Quicksand"/>
                <a:ea typeface="Quicksand"/>
                <a:cs typeface="Quicksand"/>
                <a:sym typeface="Quicksand"/>
              </a:rPr>
              <a:t>unter einer Creative Commons Attribution-NonCommercial-ShareAlike 4.0 International Lizenz </a:t>
            </a:r>
            <a:r>
              <a:rPr lang="en-GB" sz="1000">
                <a:solidFill>
                  <a:srgbClr val="666666"/>
                </a:solidFill>
                <a:latin typeface="Quicksand"/>
                <a:ea typeface="Quicksand"/>
                <a:cs typeface="Quicksand"/>
                <a:sym typeface="Quicksand"/>
              </a:rPr>
              <a:t>lizenziert</a:t>
            </a:r>
            <a:r>
              <a:rPr lang="en-GB" sz="1000">
                <a:solidFill>
                  <a:srgbClr val="666666"/>
                </a:solidFill>
                <a:latin typeface="Quicksand"/>
                <a:ea typeface="Quicksand"/>
                <a:cs typeface="Quicksand"/>
                <a:sym typeface="Quicksand"/>
              </a:rPr>
              <a:t>. </a:t>
            </a:r>
            <a:r>
              <a:rPr lang="en-GB" sz="1000">
                <a:solidFill>
                  <a:srgbClr val="666666"/>
                </a:solidFill>
                <a:latin typeface="Quicksand"/>
                <a:ea typeface="Quicksand"/>
                <a:cs typeface="Quicksand"/>
                <a:sym typeface="Quicksand"/>
              </a:rPr>
              <a:t>Um eine Kopie dieser Lizenz zu sehen, besuchen Sie </a:t>
            </a:r>
            <a:r>
              <a:rPr lang="en-GB" sz="1000" u="sng">
                <a:solidFill>
                  <a:srgbClr val="1155CC"/>
                </a:solidFill>
                <a:latin typeface="Quicksand"/>
                <a:ea typeface="Quicksand"/>
                <a:cs typeface="Quicksand"/>
                <a:sym typeface="Quicksand"/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creativecommons.org/licenses/by-nc-sa/4.0/</a:t>
            </a:r>
            <a:r>
              <a:rPr lang="en-GB" sz="1000">
                <a:solidFill>
                  <a:srgbClr val="666666"/>
                </a:solidFill>
                <a:latin typeface="Quicksand"/>
                <a:ea typeface="Quicksand"/>
                <a:cs typeface="Quicksand"/>
                <a:sym typeface="Quicksand"/>
              </a:rPr>
              <a:t>.</a:t>
            </a:r>
            <a:endParaRPr sz="1000"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latin typeface="Quicksand"/>
              <a:ea typeface="Quicksand"/>
              <a:cs typeface="Quicksand"/>
              <a:sym typeface="Quicksand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 showMasterPhAnim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6ea9e2d23d_0_46:notes"/>
          <p:cNvSpPr/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6ea9e2d23d_0_46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 showMasterPhAnim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6ea9e2d23d_0_62:notes"/>
          <p:cNvSpPr/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g6ea9e2d23d_0_62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 showMasterPhAnim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6ea9e2d23d_0_70:notes"/>
          <p:cNvSpPr/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Google Shape;154;g6ea9e2d23d_0_70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 showMasterPhAnim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6ea9e2d23d_0_78:notes"/>
          <p:cNvSpPr/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" name="Google Shape;163;g6ea9e2d23d_0_78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 showMasterPhAnim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6ea9e2d23d_0_86:notes"/>
          <p:cNvSpPr/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2" name="Google Shape;172;g6ea9e2d23d_0_86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 showMasterPhAnim="0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6ea9e2d23d_0_54:notes"/>
          <p:cNvSpPr/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1" name="Google Shape;181;g6ea9e2d23d_0_54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 showMasterPhAnim="0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g6ea9e2d23d_0_94:notes"/>
          <p:cNvSpPr/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9" name="Google Shape;189;g6ea9e2d23d_0_94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 showMasterPhAnim="0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g6ea9e2d23d_0_125:notes"/>
          <p:cNvSpPr/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4" name="Google Shape;204;g6ea9e2d23d_0_125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 showMasterPhAnim="0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g6ea9e2d23d_0_139:notes"/>
          <p:cNvSpPr/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9" name="Google Shape;219;g6ea9e2d23d_0_139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 showMasterPhAnim="0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g6ea9e2d23d_0_154:notes"/>
          <p:cNvSpPr/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5" name="Google Shape;235;g6ea9e2d23d_0_154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 showMasterPhAnim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6dfea785ac_0_0:notes"/>
          <p:cNvSpPr/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6dfea785ac_0_0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 showMasterPhAnim="0">
  <p:cSld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g6ea9e2d23d_0_169:notes"/>
          <p:cNvSpPr/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2" name="Google Shape;252;g6ea9e2d23d_0_169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 showMasterPhAnim="0">
  <p:cSld>
    <p:spTree>
      <p:nvGrpSpPr>
        <p:cNvPr id="266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g6ea9e2d23d_0_184:notes"/>
          <p:cNvSpPr/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8" name="Google Shape;268;g6ea9e2d23d_0_184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 showMasterPhAnim="0">
  <p:cSld>
    <p:spTree>
      <p:nvGrpSpPr>
        <p:cNvPr id="282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g6ea9e2d23d_0_199:notes"/>
          <p:cNvSpPr/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4" name="Google Shape;284;g6ea9e2d23d_0_199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 showMasterPhAnim="0">
  <p:cSld>
    <p:spTree>
      <p:nvGrpSpPr>
        <p:cNvPr id="298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g6ea9e2d23d_0_214:notes"/>
          <p:cNvSpPr/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0" name="Google Shape;300;g6ea9e2d23d_0_214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 showMasterPhAnim="0">
  <p:cSld>
    <p:spTree>
      <p:nvGrpSpPr>
        <p:cNvPr id="313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Google Shape;314;g6ea9e2d23d_0_229:notes"/>
          <p:cNvSpPr/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5" name="Google Shape;315;g6ea9e2d23d_0_229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 showMasterPhAnim="0">
  <p:cSld>
    <p:spTree>
      <p:nvGrpSpPr>
        <p:cNvPr id="32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g6ea9e2d23d_0_236:notes"/>
          <p:cNvSpPr/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3" name="Google Shape;323;g6ea9e2d23d_0_236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 showMasterPhAnim="0">
  <p:cSld>
    <p:spTree>
      <p:nvGrpSpPr>
        <p:cNvPr id="329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Google Shape;330;g6ea9e2d23d_0_244:notes"/>
          <p:cNvSpPr/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1" name="Google Shape;331;g6ea9e2d23d_0_244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 showMasterPhAnim="0">
  <p:cSld>
    <p:spTree>
      <p:nvGrpSpPr>
        <p:cNvPr id="337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Google Shape;338;g6dfea785ac_0_22:notes"/>
          <p:cNvSpPr/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9" name="Google Shape;339;g6dfea785ac_0_22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 showMasterPhAnim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6ea9e2d23d_0_3:notes"/>
          <p:cNvSpPr/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6ea9e2d23d_0_3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 showMasterPhAnim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6dfea785ac_0_7:notes"/>
          <p:cNvSpPr/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6dfea785ac_0_7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0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Sekundär - Ziele Folien</a:t>
            </a:r>
            <a:endParaRPr sz="1000">
              <a:latin typeface="Quicksand"/>
              <a:ea typeface="Quicksand"/>
              <a:cs typeface="Quicksand"/>
              <a:sym typeface="Quicksand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 showMasterPhAnim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6ea9e2d23d_0_13:notes"/>
          <p:cNvSpPr/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6ea9e2d23d_0_13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 showMasterPhAnim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880cef44e1_1_0:notes"/>
          <p:cNvSpPr/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880cef44e1_1_0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 showMasterPhAnim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6ea9e2d23d_0_22:notes"/>
          <p:cNvSpPr/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6ea9e2d23d_0_22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 showMasterPhAnim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6ea9e2d23d_0_30:notes"/>
          <p:cNvSpPr/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6ea9e2d23d_0_30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 showMasterPhAnim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6ea9e2d23d_0_38:notes"/>
          <p:cNvSpPr/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6ea9e2d23d_0_38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_3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idx="1" type="subTitle"/>
          </p:nvPr>
        </p:nvSpPr>
        <p:spPr>
          <a:xfrm>
            <a:off x="6840000" y="0"/>
            <a:ext cx="1961100" cy="314100"/>
          </a:xfrm>
          <a:prstGeom prst="rect">
            <a:avLst/>
          </a:prstGeom>
        </p:spPr>
        <p:txBody>
          <a:bodyPr anchorCtr="0" anchor="ctr" bIns="91425" lIns="91425" spcFirstLastPara="1" rIns="0" wrap="square" tIns="91425">
            <a:noAutofit/>
          </a:bodyPr>
          <a:lstStyle>
            <a:lvl1pPr lv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1pPr>
            <a:lvl2pPr lvl="1" rtl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 algn="r"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 algn="r"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 algn="r"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 algn="r"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 algn="r"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 algn="r"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 algn="r"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/>
        </p:txBody>
      </p:sp>
      <p:sp>
        <p:nvSpPr>
          <p:cNvPr id="11" name="Google Shape;11;p2"/>
          <p:cNvSpPr txBox="1"/>
          <p:nvPr>
            <p:ph type="title"/>
          </p:nvPr>
        </p:nvSpPr>
        <p:spPr>
          <a:xfrm>
            <a:off x="526875" y="576775"/>
            <a:ext cx="8095800" cy="2034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2" name="Google Shape;12;p2"/>
          <p:cNvSpPr txBox="1"/>
          <p:nvPr>
            <p:ph idx="2" type="subTitle"/>
          </p:nvPr>
        </p:nvSpPr>
        <p:spPr>
          <a:xfrm>
            <a:off x="532725" y="2665400"/>
            <a:ext cx="8095800" cy="73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1pPr>
            <a:lvl2pPr lvl="1" rtl="0"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/>
        </p:txBody>
      </p:sp>
      <p:pic>
        <p:nvPicPr>
          <p:cNvPr id="13" name="Google Shape;13;p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455500" y="4491500"/>
            <a:ext cx="1407075" cy="425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text">
  <p:cSld name="TITLE_4_1_1_1_1_1_1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1"/>
          <p:cNvSpPr txBox="1"/>
          <p:nvPr>
            <p:ph type="title"/>
          </p:nvPr>
        </p:nvSpPr>
        <p:spPr>
          <a:xfrm>
            <a:off x="310900" y="319600"/>
            <a:ext cx="8521200" cy="4508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0" sz="3600">
                <a:latin typeface="Quicksand Medium"/>
                <a:ea typeface="Quicksand Medium"/>
                <a:cs typeface="Quicksand Medium"/>
                <a:sym typeface="Quicksand Medium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2" name="Google Shape;62;p11"/>
          <p:cNvSpPr txBox="1"/>
          <p:nvPr>
            <p:ph idx="12" type="sldNum"/>
          </p:nvPr>
        </p:nvSpPr>
        <p:spPr>
          <a:xfrm>
            <a:off x="8832200" y="4829300"/>
            <a:ext cx="311700" cy="3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1pPr>
            <a:lvl2pPr lvl="1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2pPr>
            <a:lvl3pPr lvl="2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3pPr>
            <a:lvl4pPr lvl="3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4pPr>
            <a:lvl5pPr lvl="4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5pPr>
            <a:lvl6pPr lvl="5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6pPr>
            <a:lvl7pPr lvl="6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7pPr>
            <a:lvl8pPr lvl="7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8pPr>
            <a:lvl9pPr lvl="8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63" name="Google Shape;63;p11"/>
          <p:cNvSpPr txBox="1"/>
          <p:nvPr>
            <p:ph idx="1" type="subTitle"/>
          </p:nvPr>
        </p:nvSpPr>
        <p:spPr>
          <a:xfrm>
            <a:off x="6840000" y="0"/>
            <a:ext cx="1962300" cy="314100"/>
          </a:xfrm>
          <a:prstGeom prst="rect">
            <a:avLst/>
          </a:prstGeom>
        </p:spPr>
        <p:txBody>
          <a:bodyPr anchorCtr="0" anchor="ctr" bIns="91425" lIns="91425" spcFirstLastPara="1" rIns="0" wrap="square" tIns="91425">
            <a:noAutofit/>
          </a:bodyPr>
          <a:lstStyle>
            <a:lvl1pPr lv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bjectives / Questions / Lists">
  <p:cSld name="TITLE_4_1_1_1_2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/>
          <p:nvPr>
            <p:ph idx="1" type="body"/>
          </p:nvPr>
        </p:nvSpPr>
        <p:spPr>
          <a:xfrm>
            <a:off x="310900" y="1017725"/>
            <a:ext cx="8522100" cy="38115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indent="-317500" lvl="1" marL="914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indent="-317500" lvl="2" marL="1371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indent="-317500" lvl="3" marL="1828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indent="-317500" lvl="4" marL="22860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indent="-317500" lvl="5" marL="2743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indent="-317500" lvl="6" marL="3200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indent="-317500" lvl="7" marL="3657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indent="-317500" lvl="8" marL="41148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16" name="Google Shape;16;p3"/>
          <p:cNvSpPr txBox="1"/>
          <p:nvPr>
            <p:ph type="title"/>
          </p:nvPr>
        </p:nvSpPr>
        <p:spPr>
          <a:xfrm>
            <a:off x="310900" y="310900"/>
            <a:ext cx="8522100" cy="706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7" name="Google Shape;17;p3"/>
          <p:cNvSpPr txBox="1"/>
          <p:nvPr>
            <p:ph idx="12" type="sldNum"/>
          </p:nvPr>
        </p:nvSpPr>
        <p:spPr>
          <a:xfrm>
            <a:off x="8832200" y="4829300"/>
            <a:ext cx="311700" cy="3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1pPr>
            <a:lvl2pPr lvl="1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2pPr>
            <a:lvl3pPr lvl="2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3pPr>
            <a:lvl4pPr lvl="3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4pPr>
            <a:lvl5pPr lvl="4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5pPr>
            <a:lvl6pPr lvl="5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6pPr>
            <a:lvl7pPr lvl="6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7pPr>
            <a:lvl8pPr lvl="7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8pPr>
            <a:lvl9pPr lvl="8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8" name="Google Shape;18;p3"/>
          <p:cNvSpPr txBox="1"/>
          <p:nvPr>
            <p:ph idx="2" type="subTitle"/>
          </p:nvPr>
        </p:nvSpPr>
        <p:spPr>
          <a:xfrm>
            <a:off x="6840000" y="0"/>
            <a:ext cx="1961100" cy="314100"/>
          </a:xfrm>
          <a:prstGeom prst="rect">
            <a:avLst/>
          </a:prstGeom>
        </p:spPr>
        <p:txBody>
          <a:bodyPr anchorCtr="0" anchor="ctr" bIns="91425" lIns="91425" spcFirstLastPara="1" rIns="0" wrap="square" tIns="91425">
            <a:noAutofit/>
          </a:bodyPr>
          <a:lstStyle>
            <a:lvl1pPr lv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1pPr>
            <a:lvl2pPr lvl="1" rtl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 algn="r"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 algn="r"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 algn="r"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 algn="r"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 algn="r"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 algn="r"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 algn="r"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image and text under (with heading)">
  <p:cSld name="TITLE_4_1_1_2_1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 txBox="1"/>
          <p:nvPr>
            <p:ph idx="1" type="body"/>
          </p:nvPr>
        </p:nvSpPr>
        <p:spPr>
          <a:xfrm>
            <a:off x="310900" y="1017725"/>
            <a:ext cx="8521200" cy="30972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21" name="Google Shape;21;p4"/>
          <p:cNvSpPr txBox="1"/>
          <p:nvPr>
            <p:ph idx="2" type="body"/>
          </p:nvPr>
        </p:nvSpPr>
        <p:spPr>
          <a:xfrm>
            <a:off x="310900" y="4117599"/>
            <a:ext cx="8521200" cy="698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22" name="Google Shape;22;p4"/>
          <p:cNvSpPr txBox="1"/>
          <p:nvPr>
            <p:ph type="title"/>
          </p:nvPr>
        </p:nvSpPr>
        <p:spPr>
          <a:xfrm>
            <a:off x="310900" y="313512"/>
            <a:ext cx="8521200" cy="69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8832200" y="4829300"/>
            <a:ext cx="311700" cy="3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1pPr>
            <a:lvl2pPr lvl="1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2pPr>
            <a:lvl3pPr lvl="2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3pPr>
            <a:lvl4pPr lvl="3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4pPr>
            <a:lvl5pPr lvl="4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5pPr>
            <a:lvl6pPr lvl="5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6pPr>
            <a:lvl7pPr lvl="6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7pPr>
            <a:lvl8pPr lvl="7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8pPr>
            <a:lvl9pPr lvl="8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4" name="Google Shape;24;p4"/>
          <p:cNvSpPr txBox="1"/>
          <p:nvPr>
            <p:ph idx="3" type="subTitle"/>
          </p:nvPr>
        </p:nvSpPr>
        <p:spPr>
          <a:xfrm>
            <a:off x="6840000" y="0"/>
            <a:ext cx="1960800" cy="314100"/>
          </a:xfrm>
          <a:prstGeom prst="rect">
            <a:avLst/>
          </a:prstGeom>
        </p:spPr>
        <p:txBody>
          <a:bodyPr anchorCtr="0" anchor="ctr" bIns="91425" lIns="91425" spcFirstLastPara="1" rIns="0" wrap="square" tIns="91425">
            <a:noAutofit/>
          </a:bodyPr>
          <a:lstStyle>
            <a:lvl1pPr lv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image and text under (no heading)">
  <p:cSld name="TITLE_4_1_1_1_4_1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 txBox="1"/>
          <p:nvPr>
            <p:ph idx="1" type="body"/>
          </p:nvPr>
        </p:nvSpPr>
        <p:spPr>
          <a:xfrm>
            <a:off x="310900" y="472000"/>
            <a:ext cx="8521200" cy="37953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310900" y="4282175"/>
            <a:ext cx="8521200" cy="546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indent="-317500" lvl="1" marL="914400" rtl="0" algn="ctr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indent="-317500" lvl="2" marL="1371600" rtl="0" algn="ctr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indent="-317500" lvl="3" marL="1828800" rtl="0" algn="ctr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indent="-317500" lvl="4" marL="2286000" rtl="0" algn="ctr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indent="-317500" lvl="5" marL="2743200" rtl="0" algn="ctr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indent="-317500" lvl="6" marL="3200400" rtl="0" algn="ctr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indent="-317500" lvl="7" marL="3657600" rtl="0" algn="ctr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indent="-317500" lvl="8" marL="4114800" rtl="0" algn="ctr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8832200" y="4829300"/>
            <a:ext cx="311700" cy="3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1pPr>
            <a:lvl2pPr lvl="1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2pPr>
            <a:lvl3pPr lvl="2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3pPr>
            <a:lvl4pPr lvl="3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4pPr>
            <a:lvl5pPr lvl="4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5pPr>
            <a:lvl6pPr lvl="5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6pPr>
            <a:lvl7pPr lvl="6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7pPr>
            <a:lvl8pPr lvl="7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8pPr>
            <a:lvl9pPr lvl="8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9" name="Google Shape;29;p5"/>
          <p:cNvSpPr txBox="1"/>
          <p:nvPr>
            <p:ph idx="3" type="subTitle"/>
          </p:nvPr>
        </p:nvSpPr>
        <p:spPr>
          <a:xfrm>
            <a:off x="6840000" y="0"/>
            <a:ext cx="1960800" cy="314100"/>
          </a:xfrm>
          <a:prstGeom prst="rect">
            <a:avLst/>
          </a:prstGeom>
        </p:spPr>
        <p:txBody>
          <a:bodyPr anchorCtr="0" anchor="ctr" bIns="91425" lIns="91425" spcFirstLastPara="1" rIns="0" wrap="square" tIns="91425">
            <a:noAutofit/>
          </a:bodyPr>
          <a:lstStyle>
            <a:lvl1pPr lv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image (no text under)">
  <p:cSld name="TITLE_4_1_1_1_3_2_1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idx="1" type="body"/>
          </p:nvPr>
        </p:nvSpPr>
        <p:spPr>
          <a:xfrm>
            <a:off x="310900" y="1017725"/>
            <a:ext cx="8521200" cy="38115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8832200" y="4829300"/>
            <a:ext cx="311700" cy="3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1pPr>
            <a:lvl2pPr lvl="1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2pPr>
            <a:lvl3pPr lvl="2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3pPr>
            <a:lvl4pPr lvl="3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4pPr>
            <a:lvl5pPr lvl="4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5pPr>
            <a:lvl6pPr lvl="5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6pPr>
            <a:lvl7pPr lvl="6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7pPr>
            <a:lvl8pPr lvl="7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8pPr>
            <a:lvl9pPr lvl="8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3" name="Google Shape;33;p6"/>
          <p:cNvSpPr txBox="1"/>
          <p:nvPr>
            <p:ph type="title"/>
          </p:nvPr>
        </p:nvSpPr>
        <p:spPr>
          <a:xfrm>
            <a:off x="310900" y="307424"/>
            <a:ext cx="8521200" cy="708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4" name="Google Shape;34;p6"/>
          <p:cNvSpPr txBox="1"/>
          <p:nvPr>
            <p:ph idx="2" type="subTitle"/>
          </p:nvPr>
        </p:nvSpPr>
        <p:spPr>
          <a:xfrm>
            <a:off x="6840000" y="0"/>
            <a:ext cx="1960500" cy="314100"/>
          </a:xfrm>
          <a:prstGeom prst="rect">
            <a:avLst/>
          </a:prstGeom>
        </p:spPr>
        <p:txBody>
          <a:bodyPr anchorCtr="0" anchor="ctr" bIns="91425" lIns="91425" spcFirstLastPara="1" rIns="0" wrap="square" tIns="91425">
            <a:noAutofit/>
          </a:bodyPr>
          <a:lstStyle>
            <a:lvl1pPr lv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ext or Images side by side">
  <p:cSld name="TITLE_4_1_1_1_3_1_1_1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7"/>
          <p:cNvSpPr txBox="1"/>
          <p:nvPr>
            <p:ph idx="1" type="body"/>
          </p:nvPr>
        </p:nvSpPr>
        <p:spPr>
          <a:xfrm>
            <a:off x="310900" y="1017724"/>
            <a:ext cx="4096500" cy="36591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37" name="Google Shape;37;p7"/>
          <p:cNvSpPr txBox="1"/>
          <p:nvPr>
            <p:ph idx="12" type="sldNum"/>
          </p:nvPr>
        </p:nvSpPr>
        <p:spPr>
          <a:xfrm>
            <a:off x="8832200" y="4829300"/>
            <a:ext cx="311700" cy="3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1pPr>
            <a:lvl2pPr lvl="1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2pPr>
            <a:lvl3pPr lvl="2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3pPr>
            <a:lvl4pPr lvl="3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4pPr>
            <a:lvl5pPr lvl="4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5pPr>
            <a:lvl6pPr lvl="5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6pPr>
            <a:lvl7pPr lvl="6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7pPr>
            <a:lvl8pPr lvl="7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8pPr>
            <a:lvl9pPr lvl="8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8" name="Google Shape;38;p7"/>
          <p:cNvSpPr txBox="1"/>
          <p:nvPr>
            <p:ph idx="2" type="body"/>
          </p:nvPr>
        </p:nvSpPr>
        <p:spPr>
          <a:xfrm>
            <a:off x="4736600" y="1017700"/>
            <a:ext cx="4096500" cy="36591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39" name="Google Shape;39;p7"/>
          <p:cNvSpPr txBox="1"/>
          <p:nvPr>
            <p:ph idx="3" type="subTitle"/>
          </p:nvPr>
        </p:nvSpPr>
        <p:spPr>
          <a:xfrm>
            <a:off x="6840000" y="0"/>
            <a:ext cx="1959900" cy="314100"/>
          </a:xfrm>
          <a:prstGeom prst="rect">
            <a:avLst/>
          </a:prstGeom>
        </p:spPr>
        <p:txBody>
          <a:bodyPr anchorCtr="0" anchor="ctr" bIns="91425" lIns="91425" spcFirstLastPara="1" rIns="0" wrap="square" tIns="91425">
            <a:noAutofit/>
          </a:bodyPr>
          <a:lstStyle>
            <a:lvl1pPr lv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type="title"/>
          </p:nvPr>
        </p:nvSpPr>
        <p:spPr>
          <a:xfrm>
            <a:off x="310900" y="313512"/>
            <a:ext cx="8521200" cy="69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ext or Images 2:1">
  <p:cSld name="TITLE_4_1_1_1_3_1_1_1_1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8"/>
          <p:cNvSpPr txBox="1"/>
          <p:nvPr>
            <p:ph idx="1" type="body"/>
          </p:nvPr>
        </p:nvSpPr>
        <p:spPr>
          <a:xfrm>
            <a:off x="310900" y="1017724"/>
            <a:ext cx="5580000" cy="36591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3" name="Google Shape;43;p8"/>
          <p:cNvSpPr txBox="1"/>
          <p:nvPr>
            <p:ph type="title"/>
          </p:nvPr>
        </p:nvSpPr>
        <p:spPr>
          <a:xfrm>
            <a:off x="310900" y="313512"/>
            <a:ext cx="8521200" cy="69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2" type="sldNum"/>
          </p:nvPr>
        </p:nvSpPr>
        <p:spPr>
          <a:xfrm>
            <a:off x="8832200" y="4829300"/>
            <a:ext cx="311700" cy="3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1pPr>
            <a:lvl2pPr lvl="1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2pPr>
            <a:lvl3pPr lvl="2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3pPr>
            <a:lvl4pPr lvl="3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4pPr>
            <a:lvl5pPr lvl="4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5pPr>
            <a:lvl6pPr lvl="5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6pPr>
            <a:lvl7pPr lvl="6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7pPr>
            <a:lvl8pPr lvl="7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8pPr>
            <a:lvl9pPr lvl="8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45" name="Google Shape;45;p8"/>
          <p:cNvSpPr txBox="1"/>
          <p:nvPr>
            <p:ph idx="2" type="body"/>
          </p:nvPr>
        </p:nvSpPr>
        <p:spPr>
          <a:xfrm>
            <a:off x="6041575" y="1017700"/>
            <a:ext cx="2791800" cy="36591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6" name="Google Shape;46;p8"/>
          <p:cNvSpPr txBox="1"/>
          <p:nvPr>
            <p:ph idx="3" type="subTitle"/>
          </p:nvPr>
        </p:nvSpPr>
        <p:spPr>
          <a:xfrm>
            <a:off x="6840000" y="0"/>
            <a:ext cx="1959900" cy="314100"/>
          </a:xfrm>
          <a:prstGeom prst="rect">
            <a:avLst/>
          </a:prstGeom>
        </p:spPr>
        <p:txBody>
          <a:bodyPr anchorCtr="0" anchor="ctr" bIns="91425" lIns="91425" spcFirstLastPara="1" rIns="0" wrap="square" tIns="91425">
            <a:noAutofit/>
          </a:bodyPr>
          <a:lstStyle>
            <a:lvl1pPr lv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ext or Images 1:2">
  <p:cSld name="TITLE_4_1_1_1_3_1_1_1_1_1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9"/>
          <p:cNvSpPr txBox="1"/>
          <p:nvPr>
            <p:ph idx="1" type="body"/>
          </p:nvPr>
        </p:nvSpPr>
        <p:spPr>
          <a:xfrm>
            <a:off x="310900" y="1017724"/>
            <a:ext cx="2790000" cy="36591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9" name="Google Shape;49;p9"/>
          <p:cNvSpPr txBox="1"/>
          <p:nvPr>
            <p:ph type="title"/>
          </p:nvPr>
        </p:nvSpPr>
        <p:spPr>
          <a:xfrm>
            <a:off x="310900" y="313512"/>
            <a:ext cx="8521200" cy="69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0" name="Google Shape;50;p9"/>
          <p:cNvSpPr txBox="1"/>
          <p:nvPr>
            <p:ph idx="12" type="sldNum"/>
          </p:nvPr>
        </p:nvSpPr>
        <p:spPr>
          <a:xfrm>
            <a:off x="8832200" y="4829300"/>
            <a:ext cx="311700" cy="3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1pPr>
            <a:lvl2pPr lvl="1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2pPr>
            <a:lvl3pPr lvl="2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3pPr>
            <a:lvl4pPr lvl="3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4pPr>
            <a:lvl5pPr lvl="4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5pPr>
            <a:lvl6pPr lvl="5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6pPr>
            <a:lvl7pPr lvl="6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7pPr>
            <a:lvl8pPr lvl="7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8pPr>
            <a:lvl9pPr lvl="8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51" name="Google Shape;51;p9"/>
          <p:cNvSpPr txBox="1"/>
          <p:nvPr>
            <p:ph idx="2" type="body"/>
          </p:nvPr>
        </p:nvSpPr>
        <p:spPr>
          <a:xfrm>
            <a:off x="3253475" y="1017700"/>
            <a:ext cx="5579400" cy="36591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52" name="Google Shape;52;p9"/>
          <p:cNvSpPr txBox="1"/>
          <p:nvPr>
            <p:ph idx="3" type="subTitle"/>
          </p:nvPr>
        </p:nvSpPr>
        <p:spPr>
          <a:xfrm>
            <a:off x="6840000" y="0"/>
            <a:ext cx="1959900" cy="314100"/>
          </a:xfrm>
          <a:prstGeom prst="rect">
            <a:avLst/>
          </a:prstGeom>
        </p:spPr>
        <p:txBody>
          <a:bodyPr anchorCtr="0" anchor="ctr" bIns="91425" lIns="91425" spcFirstLastPara="1" rIns="0" wrap="square" tIns="91425">
            <a:noAutofit/>
          </a:bodyPr>
          <a:lstStyle>
            <a:lvl1pPr lv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ext or Images 1:1:1">
  <p:cSld name="TITLE_4_1_1_1_3_1_1_1_1_1_1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0"/>
          <p:cNvSpPr txBox="1"/>
          <p:nvPr>
            <p:ph idx="1" type="body"/>
          </p:nvPr>
        </p:nvSpPr>
        <p:spPr>
          <a:xfrm>
            <a:off x="310900" y="1017724"/>
            <a:ext cx="2700000" cy="36591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55" name="Google Shape;55;p10"/>
          <p:cNvSpPr txBox="1"/>
          <p:nvPr>
            <p:ph type="title"/>
          </p:nvPr>
        </p:nvSpPr>
        <p:spPr>
          <a:xfrm>
            <a:off x="310900" y="313512"/>
            <a:ext cx="8521200" cy="69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6" name="Google Shape;56;p10"/>
          <p:cNvSpPr txBox="1"/>
          <p:nvPr>
            <p:ph idx="12" type="sldNum"/>
          </p:nvPr>
        </p:nvSpPr>
        <p:spPr>
          <a:xfrm>
            <a:off x="8832200" y="4829300"/>
            <a:ext cx="311700" cy="3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1pPr>
            <a:lvl2pPr lvl="1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2pPr>
            <a:lvl3pPr lvl="2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3pPr>
            <a:lvl4pPr lvl="3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4pPr>
            <a:lvl5pPr lvl="4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5pPr>
            <a:lvl6pPr lvl="5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6pPr>
            <a:lvl7pPr lvl="6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7pPr>
            <a:lvl8pPr lvl="7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8pPr>
            <a:lvl9pPr lvl="8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57" name="Google Shape;57;p10"/>
          <p:cNvSpPr txBox="1"/>
          <p:nvPr>
            <p:ph idx="2" type="body"/>
          </p:nvPr>
        </p:nvSpPr>
        <p:spPr>
          <a:xfrm>
            <a:off x="3253475" y="1017700"/>
            <a:ext cx="2700000" cy="36591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58" name="Google Shape;58;p10"/>
          <p:cNvSpPr txBox="1"/>
          <p:nvPr>
            <p:ph idx="3" type="subTitle"/>
          </p:nvPr>
        </p:nvSpPr>
        <p:spPr>
          <a:xfrm>
            <a:off x="6840000" y="0"/>
            <a:ext cx="1959900" cy="314100"/>
          </a:xfrm>
          <a:prstGeom prst="rect">
            <a:avLst/>
          </a:prstGeom>
        </p:spPr>
        <p:txBody>
          <a:bodyPr anchorCtr="0" anchor="ctr" bIns="91425" lIns="91425" spcFirstLastPara="1" rIns="0" wrap="square" tIns="91425">
            <a:noAutofit/>
          </a:bodyPr>
          <a:lstStyle>
            <a:lvl1pPr lv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/>
        </p:txBody>
      </p:sp>
      <p:sp>
        <p:nvSpPr>
          <p:cNvPr id="59" name="Google Shape;59;p10"/>
          <p:cNvSpPr txBox="1"/>
          <p:nvPr>
            <p:ph idx="4" type="body"/>
          </p:nvPr>
        </p:nvSpPr>
        <p:spPr>
          <a:xfrm>
            <a:off x="6149075" y="1017700"/>
            <a:ext cx="2700000" cy="36591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0900" y="310900"/>
            <a:ext cx="8521500" cy="70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Quicksand"/>
              <a:buNone/>
              <a:defRPr sz="2800" b="1">
                <a:solidFill>
                  <a:schemeClr val="accent6"/>
                </a:solidFill>
                <a:latin typeface="Quicksand"/>
                <a:ea typeface="Quicksand"/>
                <a:cs typeface="Quicksand"/>
                <a:sym typeface="Quicksan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type="body" idx="1"/>
          </p:nvPr>
        </p:nvSpPr>
        <p:spPr>
          <a:xfrm>
            <a:off x="310900" y="1017725"/>
            <a:ext cx="8521500" cy="381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Quicksand"/>
              <a:buChar char="●"/>
              <a:defRPr sz="18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1pPr>
            <a:lvl2pPr marL="914400" lvl="1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Quicksand"/>
              <a:buChar char="○"/>
              <a:defRPr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2pPr>
            <a:lvl3pPr marL="1371600" lvl="2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Quicksand"/>
              <a:buChar char="■"/>
              <a:defRPr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3pPr>
            <a:lvl4pPr marL="1828800" lvl="3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Quicksand"/>
              <a:buChar char="●"/>
              <a:defRPr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4pPr>
            <a:lvl5pPr marL="2286000" lvl="4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Quicksand"/>
              <a:buChar char="○"/>
              <a:defRPr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5pPr>
            <a:lvl6pPr marL="2743200" lvl="5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Quicksand"/>
              <a:buChar char="■"/>
              <a:defRPr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6pPr>
            <a:lvl7pPr marL="3200400" lvl="6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Quicksand"/>
              <a:buChar char="●"/>
              <a:defRPr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7pPr>
            <a:lvl8pPr marL="3657600" lvl="7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Quicksand"/>
              <a:buChar char="○"/>
              <a:defRPr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8pPr>
            <a:lvl9pPr marL="4114800" lvl="8" indent="-3175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Quicksand"/>
              <a:buChar char="■"/>
              <a:defRPr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type="sldNum" idx="12"/>
          </p:nvPr>
        </p:nvSpPr>
        <p:spPr>
          <a:xfrm>
            <a:off x="8832200" y="4829300"/>
            <a:ext cx="311700" cy="31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1pPr>
            <a:lvl2pPr lvl="1" algn="ctr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2pPr>
            <a:lvl3pPr lvl="2" algn="ctr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3pPr>
            <a:lvl4pPr lvl="3" algn="ctr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4pPr>
            <a:lvl5pPr lvl="4" algn="ctr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5pPr>
            <a:lvl6pPr lvl="5" algn="ctr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6pPr>
            <a:lvl7pPr lvl="6" algn="ctr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7pPr>
            <a:lvl8pPr lvl="7" algn="ctr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8pPr>
            <a:lvl9pPr lvl="8" algn="ctr" rtl="0">
              <a:buNone/>
              <a:defRPr sz="800">
                <a:solidFill>
                  <a:srgbClr val="494985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'#'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196">
          <p15:clr>
            <a:srgbClr val="EA4335"/>
          </p15:clr>
        </p15:guide>
        <p15:guide id="2" orient="horz" pos="196">
          <p15:clr>
            <a:srgbClr val="EA4335"/>
          </p15:clr>
        </p15:guide>
        <p15:guide id="3" orient="horz" pos="641">
          <p15:clr>
            <a:srgbClr val="EA4335"/>
          </p15:clr>
        </p15:guide>
        <p15:guide id="4" pos="2776">
          <p15:clr>
            <a:srgbClr val="EA4335"/>
          </p15:clr>
        </p15:guide>
        <p15:guide id="5" orient="horz" pos="812">
          <p15:clr>
            <a:srgbClr val="EA4335"/>
          </p15:clr>
        </p15:guide>
        <p15:guide id="6" pos="2984">
          <p15:clr>
            <a:srgbClr val="EA4335"/>
          </p15:clr>
        </p15:guide>
        <p15:guide id="7" pos="5564">
          <p15:clr>
            <a:srgbClr val="EA4335"/>
          </p15:clr>
        </p15:guide>
        <p15:guide id="8" orient="horz" pos="2592">
          <p15:clr>
            <a:srgbClr val="EA4335"/>
          </p15:clr>
        </p15:guide>
        <p15:guide id="9" pos="2448">
          <p15:clr>
            <a:srgbClr val="EA4335"/>
          </p15:clr>
        </p15:guide>
        <p15:guide id="10" pos="3312">
          <p15:clr>
            <a:srgbClr val="EA4335"/>
          </p15:clr>
        </p15:guide>
        <p15:guide id="11" orient="horz" pos="3041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4.png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7.xml"/></Relationships>
</file>

<file path=ppt/slides/_rels/slide28.xml.rels>&#65279;<?xml version="1.0" encoding="utf-8"?><Relationships xmlns="http://schemas.openxmlformats.org/package/2006/relationships"><Relationship Type="http://schemas.openxmlformats.org/officeDocument/2006/relationships/slideLayout" Target="/ppt/slideLayouts/slideLayout6.xml" Id="R59e6a23d1a9a4599" /><Relationship Type="http://schemas.openxmlformats.org/officeDocument/2006/relationships/hyperlink" Target="https://www.deepl.com/pro?cta=edit-document" TargetMode="External" Id="Raecc4eaf4b654bbc" /><Relationship Type="http://schemas.openxmlformats.org/officeDocument/2006/relationships/image" Target="/ppt/media/image5.png" Id="Rf3ee53c5c702492b" 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2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2"/>
          <p:cNvSpPr txBox="1"/>
          <p:nvPr>
            <p:ph type="title"/>
          </p:nvPr>
        </p:nvSpPr>
        <p:spPr>
          <a:xfrm>
            <a:off x="526875" y="576775"/>
            <a:ext cx="8095800" cy="2034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Lektion 14: </a:t>
            </a:r>
            <a:r>
              <a:rPr lang="en-GB"/>
              <a:t>For-Schleifen</a:t>
            </a:r>
            <a:endParaRPr/>
          </a:p>
        </p:txBody>
      </p:sp>
      <p:sp>
        <p:nvSpPr>
          <p:cNvPr id="69" name="Google Shape;69;p12"/>
          <p:cNvSpPr txBox="1"/>
          <p:nvPr>
            <p:ph type="subTitle" idx="2"/>
          </p:nvPr>
        </p:nvSpPr>
        <p:spPr>
          <a:xfrm>
            <a:off x="532725" y="2665400"/>
            <a:ext cx="8095800" cy="73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GB"/>
              <a:t>KS4 - Programmieren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accent1"/>
        </a:solidFill>
      </p:bgPr>
    </p:bg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1"/>
          <p:cNvSpPr txBox="1"/>
          <p:nvPr>
            <p:ph type="title"/>
          </p:nvPr>
        </p:nvSpPr>
        <p:spPr>
          <a:xfrm>
            <a:off x="310900" y="313512"/>
            <a:ext cx="8521200" cy="69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Was ist eine </a:t>
            </a:r>
            <a:r>
              <a:rPr lang="en-GB"/>
              <a:t>for-Schleife?</a:t>
            </a:r>
            <a:endParaRPr/>
          </a:p>
        </p:txBody>
      </p:sp>
      <p:sp>
        <p:nvSpPr>
          <p:cNvPr id="141" name="Google Shape;141;p21"/>
          <p:cNvSpPr txBox="1"/>
          <p:nvPr>
            <p:ph type="body" idx="2"/>
          </p:nvPr>
        </p:nvSpPr>
        <p:spPr>
          <a:xfrm>
            <a:off x="4736600" y="1017700"/>
            <a:ext cx="4096500" cy="365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range() </a:t>
            </a:r>
            <a:r>
              <a:rPr lang="en-GB"/>
              <a:t>ist die Sequenz, durch die Sie iterieren werden. </a:t>
            </a:r>
            <a:r>
              <a:rPr lang="en-GB"/>
              <a:t> </a:t>
            </a:r>
            <a:endParaRPr/>
          </a:p>
        </p:txBody>
      </p:sp>
      <p:sp>
        <p:nvSpPr>
          <p:cNvPr id="142" name="Google Shape;142;p21"/>
          <p:cNvSpPr txBox="1"/>
          <p:nvPr>
            <p:ph type="subTitle" idx="3"/>
          </p:nvPr>
        </p:nvSpPr>
        <p:spPr>
          <a:xfrm>
            <a:off x="6840000" y="0"/>
            <a:ext cx="1959900" cy="314100"/>
          </a:xfrm>
          <a:prstGeom prst="rect">
            <a:avLst/>
          </a:prstGeom>
        </p:spPr>
        <p:txBody>
          <a:bodyPr spcFirstLastPara="1" wrap="square" lIns="91425" tIns="91425" rIns="0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Tätigkeit 1</a:t>
            </a:r>
            <a:endParaRPr/>
          </a:p>
        </p:txBody>
      </p:sp>
      <p:graphicFrame>
        <p:nvGraphicFramePr>
          <p:cNvPr id="143" name="Google Shape;143;p21"/>
          <p:cNvGraphicFramePr/>
          <p:nvPr/>
        </p:nvGraphicFramePr>
        <p:xfrm>
          <a:off x="310900" y="11689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{CD7AC785-B4E4-4C0E-AAEB-D44802532BA7}</a:tableStyleId>
              </a:tblPr>
              <a:tblGrid>
                <a:gridCol w="377800"/>
                <a:gridCol w="3722875"/>
              </a:tblGrid>
              <a:tr h="393700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666666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1</a:t>
                      </a:r>
                      <a:endParaRPr>
                        <a:solidFill>
                          <a:srgbClr val="666666"/>
                        </a:solidFill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666666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2</a:t>
                      </a:r>
                      <a:endParaRPr>
                        <a:solidFill>
                          <a:srgbClr val="666666"/>
                        </a:solidFill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88900" marR="88900" marT="88900" marB="88900">
                    <a:lnL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for x in </a:t>
                      </a:r>
                      <a:r>
                        <a:rPr lang="en-GB">
                          <a:highlight>
                            <a:srgbClr val="FFFFFF"/>
                          </a:highlight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range(5)</a:t>
                      </a:r>
                      <a:r>
                        <a:rPr lang="en-GB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:</a:t>
                      </a:r>
                      <a:endParaRPr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    drucken(x)</a:t>
                      </a:r>
                      <a:endParaRPr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88900" marR="88900" marT="88900" marB="88900">
                    <a:lnL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accent1"/>
        </a:solidFill>
      </p:bgPr>
    </p:bg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2"/>
          <p:cNvSpPr txBox="1"/>
          <p:nvPr>
            <p:ph type="title"/>
          </p:nvPr>
        </p:nvSpPr>
        <p:spPr>
          <a:xfrm>
            <a:off x="310900" y="313512"/>
            <a:ext cx="8521200" cy="69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Was ist eine </a:t>
            </a:r>
            <a:r>
              <a:rPr lang="en-GB"/>
              <a:t>for-Schleife?</a:t>
            </a:r>
            <a:endParaRPr/>
          </a:p>
        </p:txBody>
      </p:sp>
      <p:sp>
        <p:nvSpPr>
          <p:cNvPr id="149" name="Google Shape;149;p22"/>
          <p:cNvSpPr txBox="1"/>
          <p:nvPr>
            <p:ph type="body" idx="2"/>
          </p:nvPr>
        </p:nvSpPr>
        <p:spPr>
          <a:xfrm>
            <a:off x="4736600" y="1017700"/>
            <a:ext cx="4096500" cy="365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range() </a:t>
            </a:r>
            <a:r>
              <a:rPr lang="en-GB"/>
              <a:t>ist eine eingebaute Funktion, genau wie </a:t>
            </a: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input()</a:t>
            </a:r>
            <a:r>
              <a:rPr lang="en-GB"/>
              <a:t>. 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/>
              <a:t>Sie erzeugt eine Zahlenfolge. 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150" name="Google Shape;150;p22"/>
          <p:cNvSpPr txBox="1"/>
          <p:nvPr>
            <p:ph type="subTitle" idx="3"/>
          </p:nvPr>
        </p:nvSpPr>
        <p:spPr>
          <a:xfrm>
            <a:off x="6840000" y="0"/>
            <a:ext cx="1959900" cy="314100"/>
          </a:xfrm>
          <a:prstGeom prst="rect">
            <a:avLst/>
          </a:prstGeom>
        </p:spPr>
        <p:txBody>
          <a:bodyPr spcFirstLastPara="1" wrap="square" lIns="91425" tIns="91425" rIns="0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Tätigkeit 1</a:t>
            </a:r>
            <a:endParaRPr/>
          </a:p>
        </p:txBody>
      </p:sp>
      <p:graphicFrame>
        <p:nvGraphicFramePr>
          <p:cNvPr id="151" name="Google Shape;151;p22"/>
          <p:cNvGraphicFramePr/>
          <p:nvPr/>
        </p:nvGraphicFramePr>
        <p:xfrm>
          <a:off x="310900" y="11689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{CD7AC785-B4E4-4C0E-AAEB-D44802532BA7}</a:tableStyleId>
              </a:tblPr>
              <a:tblGrid>
                <a:gridCol w="377800"/>
                <a:gridCol w="3722875"/>
              </a:tblGrid>
              <a:tr h="393700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666666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1</a:t>
                      </a:r>
                      <a:endParaRPr>
                        <a:solidFill>
                          <a:srgbClr val="666666"/>
                        </a:solidFill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666666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2</a:t>
                      </a:r>
                      <a:endParaRPr>
                        <a:solidFill>
                          <a:srgbClr val="666666"/>
                        </a:solidFill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88900" marR="88900" marT="88900" marB="88900">
                    <a:lnL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for x in </a:t>
                      </a:r>
                      <a:r>
                        <a:rPr lang="en-GB">
                          <a:highlight>
                            <a:srgbClr val="FFFFFF"/>
                          </a:highlight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range(5)</a:t>
                      </a:r>
                      <a:r>
                        <a:rPr lang="en-GB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:</a:t>
                      </a:r>
                      <a:endParaRPr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    drucken(x)</a:t>
                      </a:r>
                      <a:endParaRPr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88900" marR="88900" marT="88900" marB="88900">
                    <a:lnL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accent1"/>
        </a:solidFill>
      </p:bgPr>
    </p:bg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23"/>
          <p:cNvSpPr txBox="1"/>
          <p:nvPr>
            <p:ph type="body" idx="1"/>
          </p:nvPr>
        </p:nvSpPr>
        <p:spPr>
          <a:xfrm>
            <a:off x="310900" y="1093925"/>
            <a:ext cx="4261200" cy="365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1400">
              <a:solidFill>
                <a:srgbClr val="000000"/>
              </a:solidFill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157" name="Google Shape;157;p23"/>
          <p:cNvSpPr txBox="1"/>
          <p:nvPr>
            <p:ph type="title"/>
          </p:nvPr>
        </p:nvSpPr>
        <p:spPr>
          <a:xfrm>
            <a:off x="310900" y="313512"/>
            <a:ext cx="8521200" cy="69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Was ist eine </a:t>
            </a:r>
            <a:r>
              <a:rPr lang="en-GB"/>
              <a:t>for-Schleife?</a:t>
            </a:r>
            <a:endParaRPr/>
          </a:p>
        </p:txBody>
      </p:sp>
      <p:sp>
        <p:nvSpPr>
          <p:cNvPr id="158" name="Google Shape;158;p23"/>
          <p:cNvSpPr txBox="1"/>
          <p:nvPr>
            <p:ph type="body" idx="2"/>
          </p:nvPr>
        </p:nvSpPr>
        <p:spPr>
          <a:xfrm>
            <a:off x="4736600" y="1017700"/>
            <a:ext cx="4096500" cy="365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Wenn Sie </a:t>
            </a:r>
            <a:r>
              <a:rPr lang="en-GB"/>
              <a:t>die </a:t>
            </a:r>
            <a:r>
              <a:rPr lang="en-GB"/>
              <a:t>Bereichsfunktion </a:t>
            </a:r>
            <a:r>
              <a:rPr lang="en-GB" b="1"/>
              <a:t>aufrufen</a:t>
            </a:r>
            <a:r>
              <a:rPr lang="en-GB"/>
              <a:t>, können Sie ihr </a:t>
            </a:r>
            <a:r>
              <a:rPr lang="en-GB" b="1"/>
              <a:t>bis zu drei </a:t>
            </a:r>
            <a:r>
              <a:rPr lang="en-GB"/>
              <a:t>Werte </a:t>
            </a:r>
            <a:r>
              <a:rPr lang="en-GB"/>
              <a:t>übergeben: </a:t>
            </a:r>
            <a:endParaRPr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AutoNum type="arabicPeriod"/>
            </a:pPr>
            <a:r>
              <a:rPr lang="en-GB"/>
              <a:t>Die Startnummer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-GB"/>
              <a:t>Die Endnummer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-GB"/>
              <a:t>Der Schritt 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/>
              <a:t> 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159" name="Google Shape;159;p23"/>
          <p:cNvSpPr txBox="1"/>
          <p:nvPr>
            <p:ph type="subTitle" idx="3"/>
          </p:nvPr>
        </p:nvSpPr>
        <p:spPr>
          <a:xfrm>
            <a:off x="6840000" y="0"/>
            <a:ext cx="1959900" cy="314100"/>
          </a:xfrm>
          <a:prstGeom prst="rect">
            <a:avLst/>
          </a:prstGeom>
        </p:spPr>
        <p:txBody>
          <a:bodyPr spcFirstLastPara="1" wrap="square" lIns="91425" tIns="91425" rIns="0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Tätigkeit 1</a:t>
            </a:r>
            <a:endParaRPr/>
          </a:p>
        </p:txBody>
      </p:sp>
      <p:graphicFrame>
        <p:nvGraphicFramePr>
          <p:cNvPr id="160" name="Google Shape;160;p23"/>
          <p:cNvGraphicFramePr/>
          <p:nvPr/>
        </p:nvGraphicFramePr>
        <p:xfrm>
          <a:off x="310900" y="11689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{CD7AC785-B4E4-4C0E-AAEB-D44802532BA7}</a:tableStyleId>
              </a:tblPr>
              <a:tblGrid>
                <a:gridCol w="377800"/>
                <a:gridCol w="3722875"/>
              </a:tblGrid>
              <a:tr h="393700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666666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1</a:t>
                      </a:r>
                      <a:endParaRPr>
                        <a:solidFill>
                          <a:srgbClr val="666666"/>
                        </a:solidFill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666666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2</a:t>
                      </a:r>
                      <a:endParaRPr>
                        <a:solidFill>
                          <a:srgbClr val="666666"/>
                        </a:solidFill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88900" marR="88900" marT="88900" marB="88900">
                    <a:lnL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for x in </a:t>
                      </a:r>
                      <a:r>
                        <a:rPr lang="en-GB">
                          <a:highlight>
                            <a:srgbClr val="FFFFFF"/>
                          </a:highlight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range(5)</a:t>
                      </a:r>
                      <a:r>
                        <a:rPr lang="en-GB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:</a:t>
                      </a:r>
                      <a:endParaRPr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    drucken(x)</a:t>
                      </a:r>
                      <a:endParaRPr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88900" marR="88900" marT="88900" marB="88900">
                    <a:lnL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accent1"/>
        </a:solidFill>
      </p:bgPr>
    </p:bg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24"/>
          <p:cNvSpPr txBox="1"/>
          <p:nvPr>
            <p:ph type="body" idx="1"/>
          </p:nvPr>
        </p:nvSpPr>
        <p:spPr>
          <a:xfrm>
            <a:off x="310900" y="1170125"/>
            <a:ext cx="4261200" cy="365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1400">
              <a:solidFill>
                <a:srgbClr val="000000"/>
              </a:solidFill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166" name="Google Shape;166;p24"/>
          <p:cNvSpPr txBox="1"/>
          <p:nvPr>
            <p:ph type="title"/>
          </p:nvPr>
        </p:nvSpPr>
        <p:spPr>
          <a:xfrm>
            <a:off x="310900" y="313512"/>
            <a:ext cx="8521200" cy="69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Was ist eine </a:t>
            </a:r>
            <a:r>
              <a:rPr lang="en-GB"/>
              <a:t>for-Schleife?</a:t>
            </a:r>
            <a:endParaRPr/>
          </a:p>
        </p:txBody>
      </p:sp>
      <p:sp>
        <p:nvSpPr>
          <p:cNvPr id="167" name="Google Shape;167;p24"/>
          <p:cNvSpPr txBox="1"/>
          <p:nvPr>
            <p:ph type="body" idx="2"/>
          </p:nvPr>
        </p:nvSpPr>
        <p:spPr>
          <a:xfrm>
            <a:off x="4736600" y="1017700"/>
            <a:ext cx="4096500" cy="365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Wenn Sie nur </a:t>
            </a:r>
            <a:r>
              <a:rPr lang="en-GB" b="1"/>
              <a:t>einen </a:t>
            </a:r>
            <a:r>
              <a:rPr lang="en-GB"/>
              <a:t>Wert </a:t>
            </a:r>
            <a:r>
              <a:rPr lang="en-GB"/>
              <a:t>übergeben</a:t>
            </a:r>
            <a:r>
              <a:rPr lang="en-GB"/>
              <a:t>, wird die Funktion diesen als letzte Zahl verwenden und die Folge beginnt bei </a:t>
            </a: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0</a:t>
            </a:r>
            <a:r>
              <a:rPr lang="en-GB"/>
              <a:t>. 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168" name="Google Shape;168;p24"/>
          <p:cNvSpPr txBox="1"/>
          <p:nvPr>
            <p:ph type="subTitle" idx="3"/>
          </p:nvPr>
        </p:nvSpPr>
        <p:spPr>
          <a:xfrm>
            <a:off x="6840000" y="0"/>
            <a:ext cx="1959900" cy="314100"/>
          </a:xfrm>
          <a:prstGeom prst="rect">
            <a:avLst/>
          </a:prstGeom>
        </p:spPr>
        <p:txBody>
          <a:bodyPr spcFirstLastPara="1" wrap="square" lIns="91425" tIns="91425" rIns="0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Tätigkeit 1</a:t>
            </a:r>
            <a:endParaRPr/>
          </a:p>
        </p:txBody>
      </p:sp>
      <p:graphicFrame>
        <p:nvGraphicFramePr>
          <p:cNvPr id="169" name="Google Shape;169;p24"/>
          <p:cNvGraphicFramePr/>
          <p:nvPr/>
        </p:nvGraphicFramePr>
        <p:xfrm>
          <a:off x="310900" y="11689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{CD7AC785-B4E4-4C0E-AAEB-D44802532BA7}</a:tableStyleId>
              </a:tblPr>
              <a:tblGrid>
                <a:gridCol w="377800"/>
                <a:gridCol w="3722875"/>
              </a:tblGrid>
              <a:tr h="393700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666666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1</a:t>
                      </a:r>
                      <a:endParaRPr>
                        <a:solidFill>
                          <a:srgbClr val="666666"/>
                        </a:solidFill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666666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2</a:t>
                      </a:r>
                      <a:endParaRPr>
                        <a:solidFill>
                          <a:srgbClr val="666666"/>
                        </a:solidFill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88900" marR="88900" marT="88900" marB="88900">
                    <a:lnL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for x in range(</a:t>
                      </a:r>
                      <a:r>
                        <a:rPr lang="en-GB">
                          <a:highlight>
                            <a:srgbClr val="FFFFFF"/>
                          </a:highlight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5</a:t>
                      </a:r>
                      <a:r>
                        <a:rPr lang="en-GB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):</a:t>
                      </a:r>
                      <a:endParaRPr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    drucken(x)</a:t>
                      </a:r>
                      <a:endParaRPr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88900" marR="88900" marT="88900" marB="88900">
                    <a:lnL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accent1"/>
        </a:solidFill>
      </p:bgPr>
    </p:bg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25"/>
          <p:cNvSpPr txBox="1"/>
          <p:nvPr>
            <p:ph type="body" idx="1"/>
          </p:nvPr>
        </p:nvSpPr>
        <p:spPr>
          <a:xfrm>
            <a:off x="310900" y="1170125"/>
            <a:ext cx="4261200" cy="365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1400">
              <a:solidFill>
                <a:srgbClr val="000000"/>
              </a:solidFill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175" name="Google Shape;175;p25"/>
          <p:cNvSpPr txBox="1"/>
          <p:nvPr>
            <p:ph type="title"/>
          </p:nvPr>
        </p:nvSpPr>
        <p:spPr>
          <a:xfrm>
            <a:off x="310900" y="313512"/>
            <a:ext cx="8521200" cy="69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Was ist eine </a:t>
            </a:r>
            <a:r>
              <a:rPr lang="en-GB"/>
              <a:t>for-Schleife?</a:t>
            </a:r>
            <a:endParaRPr/>
          </a:p>
        </p:txBody>
      </p:sp>
      <p:sp>
        <p:nvSpPr>
          <p:cNvPr id="176" name="Google Shape;176;p25"/>
          <p:cNvSpPr txBox="1"/>
          <p:nvPr>
            <p:ph type="body" idx="2"/>
          </p:nvPr>
        </p:nvSpPr>
        <p:spPr>
          <a:xfrm>
            <a:off x="4736600" y="1017700"/>
            <a:ext cx="4096500" cy="365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Wenn Sie </a:t>
            </a:r>
            <a:r>
              <a:rPr lang="en-GB"/>
              <a:t>die </a:t>
            </a:r>
            <a:r>
              <a:rPr lang="en-GB"/>
              <a:t>Bereichsfunktion </a:t>
            </a:r>
            <a:r>
              <a:rPr lang="en-GB" b="1"/>
              <a:t>aufrufen</a:t>
            </a:r>
            <a:r>
              <a:rPr lang="en-GB"/>
              <a:t>, </a:t>
            </a:r>
            <a:r>
              <a:rPr lang="en-GB" b="1"/>
              <a:t>erzeugt </a:t>
            </a:r>
            <a:r>
              <a:rPr lang="en-GB"/>
              <a:t>sie </a:t>
            </a:r>
            <a:r>
              <a:rPr lang="en-GB"/>
              <a:t>eine Zahlenfolge: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0, 1, 2, 3, </a:t>
            </a: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4 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 sz="1400" b="1"/>
              <a:t>Hinweis: </a:t>
            </a:r>
            <a:r>
              <a:rPr lang="en-GB" sz="1400"/>
              <a:t>Die Endnummer ist in der erzeugten Sequenz nicht enthalten, da sie als Stopp-Punkt verwendet wird. </a:t>
            </a:r>
            <a:endParaRPr sz="1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177" name="Google Shape;177;p25"/>
          <p:cNvSpPr txBox="1"/>
          <p:nvPr>
            <p:ph type="subTitle" idx="3"/>
          </p:nvPr>
        </p:nvSpPr>
        <p:spPr>
          <a:xfrm>
            <a:off x="6840000" y="0"/>
            <a:ext cx="1959900" cy="314100"/>
          </a:xfrm>
          <a:prstGeom prst="rect">
            <a:avLst/>
          </a:prstGeom>
        </p:spPr>
        <p:txBody>
          <a:bodyPr spcFirstLastPara="1" wrap="square" lIns="91425" tIns="91425" rIns="0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Tätigkeit 1</a:t>
            </a:r>
            <a:endParaRPr/>
          </a:p>
        </p:txBody>
      </p:sp>
      <p:graphicFrame>
        <p:nvGraphicFramePr>
          <p:cNvPr id="178" name="Google Shape;178;p25"/>
          <p:cNvGraphicFramePr/>
          <p:nvPr/>
        </p:nvGraphicFramePr>
        <p:xfrm>
          <a:off x="310900" y="11689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{CD7AC785-B4E4-4C0E-AAEB-D44802532BA7}</a:tableStyleId>
              </a:tblPr>
              <a:tblGrid>
                <a:gridCol w="377800"/>
                <a:gridCol w="3722875"/>
              </a:tblGrid>
              <a:tr h="393700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666666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1</a:t>
                      </a:r>
                      <a:endParaRPr>
                        <a:solidFill>
                          <a:srgbClr val="666666"/>
                        </a:solidFill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666666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2</a:t>
                      </a:r>
                      <a:endParaRPr>
                        <a:solidFill>
                          <a:srgbClr val="666666"/>
                        </a:solidFill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88900" marR="88900" marT="88900" marB="88900">
                    <a:lnL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for x in </a:t>
                      </a:r>
                      <a:r>
                        <a:rPr lang="en-GB">
                          <a:highlight>
                            <a:srgbClr val="FFFFFF"/>
                          </a:highlight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range(5)</a:t>
                      </a:r>
                      <a:r>
                        <a:rPr lang="en-GB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:</a:t>
                      </a:r>
                      <a:endParaRPr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    drucken(x)</a:t>
                      </a:r>
                      <a:endParaRPr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88900" marR="88900" marT="88900" marB="88900">
                    <a:lnL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accent1"/>
        </a:solidFill>
      </p:bgPr>
    </p:bg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26"/>
          <p:cNvSpPr txBox="1"/>
          <p:nvPr>
            <p:ph type="title"/>
          </p:nvPr>
        </p:nvSpPr>
        <p:spPr>
          <a:xfrm>
            <a:off x="310900" y="313512"/>
            <a:ext cx="8521200" cy="69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Was ist eine </a:t>
            </a:r>
            <a:r>
              <a:rPr lang="en-GB"/>
              <a:t>for-Schleife?</a:t>
            </a:r>
            <a:endParaRPr/>
          </a:p>
        </p:txBody>
      </p:sp>
      <p:sp>
        <p:nvSpPr>
          <p:cNvPr id="184" name="Google Shape;184;p26"/>
          <p:cNvSpPr txBox="1"/>
          <p:nvPr>
            <p:ph type="body" idx="2"/>
          </p:nvPr>
        </p:nvSpPr>
        <p:spPr>
          <a:xfrm>
            <a:off x="4736600" y="1017700"/>
            <a:ext cx="4096500" cy="365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x </a:t>
            </a:r>
            <a:r>
              <a:rPr lang="en-GB"/>
              <a:t>ist die Variable, die verwendet wird, um </a:t>
            </a:r>
            <a:r>
              <a:rPr lang="en-GB"/>
              <a:t>diese Sequenz </a:t>
            </a:r>
            <a:r>
              <a:rPr lang="en-GB" b="1"/>
              <a:t>zu durchlaufen</a:t>
            </a:r>
            <a:r>
              <a:rPr lang="en-GB"/>
              <a:t>.  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0, 1, 2, 3, 4 </a:t>
            </a:r>
            <a:endParaRPr/>
          </a:p>
        </p:txBody>
      </p:sp>
      <p:sp>
        <p:nvSpPr>
          <p:cNvPr id="185" name="Google Shape;185;p26"/>
          <p:cNvSpPr txBox="1"/>
          <p:nvPr>
            <p:ph type="subTitle" idx="3"/>
          </p:nvPr>
        </p:nvSpPr>
        <p:spPr>
          <a:xfrm>
            <a:off x="6840000" y="0"/>
            <a:ext cx="1959900" cy="314100"/>
          </a:xfrm>
          <a:prstGeom prst="rect">
            <a:avLst/>
          </a:prstGeom>
        </p:spPr>
        <p:txBody>
          <a:bodyPr spcFirstLastPara="1" wrap="square" lIns="91425" tIns="91425" rIns="0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Tätigkeit 1</a:t>
            </a:r>
            <a:endParaRPr/>
          </a:p>
        </p:txBody>
      </p:sp>
      <p:graphicFrame>
        <p:nvGraphicFramePr>
          <p:cNvPr id="186" name="Google Shape;186;p26"/>
          <p:cNvGraphicFramePr/>
          <p:nvPr/>
        </p:nvGraphicFramePr>
        <p:xfrm>
          <a:off x="310900" y="11689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{CD7AC785-B4E4-4C0E-AAEB-D44802532BA7}</a:tableStyleId>
              </a:tblPr>
              <a:tblGrid>
                <a:gridCol w="377800"/>
                <a:gridCol w="3722875"/>
              </a:tblGrid>
              <a:tr h="393700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666666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1</a:t>
                      </a:r>
                      <a:endParaRPr>
                        <a:solidFill>
                          <a:srgbClr val="666666"/>
                        </a:solidFill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666666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2</a:t>
                      </a:r>
                      <a:endParaRPr>
                        <a:solidFill>
                          <a:srgbClr val="666666"/>
                        </a:solidFill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88900" marR="88900" marT="88900" marB="88900">
                    <a:lnL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for </a:t>
                      </a:r>
                      <a:r>
                        <a:rPr lang="en-GB">
                          <a:highlight>
                            <a:srgbClr val="FFFFFF"/>
                          </a:highlight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x </a:t>
                      </a:r>
                      <a:r>
                        <a:rPr lang="en-GB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in range(5):</a:t>
                      </a:r>
                      <a:endParaRPr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    drucken(x)</a:t>
                      </a:r>
                      <a:endParaRPr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88900" marR="88900" marT="88900" marB="88900">
                    <a:lnL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accent1"/>
        </a:solidFill>
      </p:bgPr>
    </p:bg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27"/>
          <p:cNvSpPr txBox="1"/>
          <p:nvPr>
            <p:ph type="body" idx="1"/>
          </p:nvPr>
        </p:nvSpPr>
        <p:spPr>
          <a:xfrm>
            <a:off x="310900" y="1017724"/>
            <a:ext cx="4096500" cy="365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/>
              <a:t>Die </a:t>
            </a:r>
            <a:r>
              <a:rPr lang="en-GB"/>
              <a:t>Bereichsfunktion erzeugt eine Folge von Zahlen.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192" name="Google Shape;192;p27"/>
          <p:cNvSpPr txBox="1"/>
          <p:nvPr>
            <p:ph type="title"/>
          </p:nvPr>
        </p:nvSpPr>
        <p:spPr>
          <a:xfrm>
            <a:off x="310900" y="313512"/>
            <a:ext cx="8521200" cy="69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Ein Durchgang: </a:t>
            </a:r>
            <a:r>
              <a:rPr lang="en-GB"/>
              <a:t>for-Schleife</a:t>
            </a:r>
            <a:endParaRPr/>
          </a:p>
        </p:txBody>
      </p:sp>
      <p:sp>
        <p:nvSpPr>
          <p:cNvPr id="193" name="Google Shape;193;p27"/>
          <p:cNvSpPr txBox="1"/>
          <p:nvPr>
            <p:ph type="subTitle" idx="3"/>
          </p:nvPr>
        </p:nvSpPr>
        <p:spPr>
          <a:xfrm>
            <a:off x="6840000" y="0"/>
            <a:ext cx="1959900" cy="314100"/>
          </a:xfrm>
          <a:prstGeom prst="rect">
            <a:avLst/>
          </a:prstGeom>
        </p:spPr>
        <p:txBody>
          <a:bodyPr spcFirstLastPara="1" wrap="square" lIns="91425" tIns="91425" rIns="0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Tätigkeit 1</a:t>
            </a:r>
            <a:endParaRPr/>
          </a:p>
        </p:txBody>
      </p:sp>
      <p:graphicFrame>
        <p:nvGraphicFramePr>
          <p:cNvPr id="194" name="Google Shape;194;p27"/>
          <p:cNvGraphicFramePr/>
          <p:nvPr/>
        </p:nvGraphicFramePr>
        <p:xfrm>
          <a:off x="310900" y="11689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{CD7AC785-B4E4-4C0E-AAEB-D44802532BA7}</a:tableStyleId>
              </a:tblPr>
              <a:tblGrid>
                <a:gridCol w="377800"/>
                <a:gridCol w="3722875"/>
              </a:tblGrid>
              <a:tr h="393700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666666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1</a:t>
                      </a:r>
                      <a:endParaRPr>
                        <a:solidFill>
                          <a:srgbClr val="666666"/>
                        </a:solidFill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666666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2</a:t>
                      </a:r>
                      <a:endParaRPr>
                        <a:solidFill>
                          <a:srgbClr val="666666"/>
                        </a:solidFill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88900" marR="88900" marT="88900" marB="88900">
                    <a:lnL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for x in </a:t>
                      </a:r>
                      <a:r>
                        <a:rPr lang="en-GB">
                          <a:highlight>
                            <a:srgbClr val="FFFFFF"/>
                          </a:highlight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range(3)</a:t>
                      </a:r>
                      <a:r>
                        <a:rPr lang="en-GB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:</a:t>
                      </a:r>
                      <a:endParaRPr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    drucken(x)</a:t>
                      </a:r>
                      <a:endParaRPr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88900" marR="88900" marT="88900" marB="88900">
                    <a:lnL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sp>
        <p:nvSpPr>
          <p:cNvPr id="195" name="Google Shape;195;p27"/>
          <p:cNvSpPr txBox="1"/>
          <p:nvPr/>
        </p:nvSpPr>
        <p:spPr>
          <a:xfrm>
            <a:off x="4726200" y="1168925"/>
            <a:ext cx="3000000" cy="38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lt1"/>
                </a:solidFill>
                <a:highlight>
                  <a:schemeClr val="dk1"/>
                </a:highlight>
                <a:latin typeface="Quicksand"/>
                <a:ea typeface="Quicksand"/>
                <a:cs typeface="Quicksand"/>
                <a:sym typeface="Quicksand"/>
              </a:rPr>
              <a:t> Funktion </a:t>
            </a:r>
            <a:r>
              <a:rPr lang="en-GB">
                <a:solidFill>
                  <a:schemeClr val="dk1"/>
                </a:solidFill>
                <a:highlight>
                  <a:schemeClr val="dk1"/>
                </a:highlight>
                <a:latin typeface="Quicksand"/>
                <a:ea typeface="Quicksand"/>
                <a:cs typeface="Quicksand"/>
                <a:sym typeface="Quicksand"/>
              </a:rPr>
              <a:t>. 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96" name="Google Shape;196;p27"/>
          <p:cNvSpPr txBox="1"/>
          <p:nvPr/>
        </p:nvSpPr>
        <p:spPr>
          <a:xfrm>
            <a:off x="4726270" y="3003654"/>
            <a:ext cx="1224600" cy="36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x</a:t>
            </a:r>
            <a:endParaRPr/>
          </a:p>
        </p:txBody>
      </p:sp>
      <p:sp>
        <p:nvSpPr>
          <p:cNvPr id="197" name="Google Shape;197;p27"/>
          <p:cNvSpPr/>
          <p:nvPr/>
        </p:nvSpPr>
        <p:spPr>
          <a:xfrm>
            <a:off x="6199800" y="3028190"/>
            <a:ext cx="1371600" cy="3141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18000" rIns="91425" bIns="0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198" name="Google Shape;198;p27"/>
          <p:cNvSpPr txBox="1"/>
          <p:nvPr/>
        </p:nvSpPr>
        <p:spPr>
          <a:xfrm>
            <a:off x="4726200" y="2633903"/>
            <a:ext cx="2126700" cy="36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54000" bIns="91425" anchor="t" anchorCtr="0">
            <a:noAutofit/>
          </a:bodyPr>
          <a:lstStyle/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FFFFFF"/>
                </a:solidFill>
                <a:highlight>
                  <a:schemeClr val="accent6"/>
                </a:highlight>
                <a:latin typeface="Quicksand"/>
                <a:ea typeface="Quicksand"/>
                <a:cs typeface="Quicksand"/>
                <a:sym typeface="Quicksand"/>
              </a:rPr>
              <a:t> Zustand </a:t>
            </a:r>
            <a:r>
              <a:rPr lang="en-GB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. </a:t>
            </a:r>
            <a:endParaRPr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199" name="Google Shape;199;p27"/>
          <p:cNvSpPr txBox="1"/>
          <p:nvPr/>
        </p:nvSpPr>
        <p:spPr>
          <a:xfrm>
            <a:off x="4736600" y="3602603"/>
            <a:ext cx="2126700" cy="36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54000" bIns="91425" anchor="t" anchorCtr="0">
            <a:noAutofit/>
          </a:bodyPr>
          <a:lstStyle/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FFFFFF"/>
                </a:solidFill>
                <a:highlight>
                  <a:schemeClr val="accent6"/>
                </a:highlight>
                <a:latin typeface="Quicksand"/>
                <a:ea typeface="Quicksand"/>
                <a:cs typeface="Quicksand"/>
                <a:sym typeface="Quicksand"/>
              </a:rPr>
              <a:t> Ausgang </a:t>
            </a:r>
            <a:r>
              <a:rPr lang="en-GB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. </a:t>
            </a:r>
            <a:endParaRPr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200" name="Google Shape;200;p27"/>
          <p:cNvSpPr txBox="1"/>
          <p:nvPr/>
        </p:nvSpPr>
        <p:spPr>
          <a:xfrm>
            <a:off x="310900" y="2304653"/>
            <a:ext cx="2126700" cy="36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54000" bIns="91425" anchor="t" anchorCtr="0">
            <a:noAutofit/>
          </a:bodyPr>
          <a:lstStyle/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FFFFFF"/>
                </a:solidFill>
                <a:highlight>
                  <a:schemeClr val="accent6"/>
                </a:highlight>
                <a:latin typeface="Quicksand"/>
                <a:ea typeface="Quicksand"/>
                <a:cs typeface="Quicksand"/>
                <a:sym typeface="Quicksand"/>
              </a:rPr>
              <a:t> Prozess </a:t>
            </a:r>
            <a:r>
              <a:rPr lang="en-GB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. </a:t>
            </a:r>
            <a:endParaRPr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201" name="Google Shape;201;p27"/>
          <p:cNvSpPr txBox="1"/>
          <p:nvPr/>
        </p:nvSpPr>
        <p:spPr>
          <a:xfrm>
            <a:off x="4772558" y="1558018"/>
            <a:ext cx="3300000" cy="94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Bereich(3)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    0, 1, 2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accent1"/>
        </a:solidFill>
      </p:bgPr>
    </p:bg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28"/>
          <p:cNvSpPr txBox="1"/>
          <p:nvPr>
            <p:ph type="body" idx="1"/>
          </p:nvPr>
        </p:nvSpPr>
        <p:spPr>
          <a:xfrm>
            <a:off x="310900" y="1017724"/>
            <a:ext cx="4096500" cy="365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x </a:t>
            </a:r>
            <a:r>
              <a:rPr lang="en-GB"/>
              <a:t>enthält den ersten Wert in der Folge.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207" name="Google Shape;207;p28"/>
          <p:cNvSpPr txBox="1"/>
          <p:nvPr>
            <p:ph type="title"/>
          </p:nvPr>
        </p:nvSpPr>
        <p:spPr>
          <a:xfrm>
            <a:off x="310900" y="313512"/>
            <a:ext cx="8521200" cy="69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Ein Durchgang: </a:t>
            </a:r>
            <a:r>
              <a:rPr lang="en-GB"/>
              <a:t>for-Schleife</a:t>
            </a:r>
            <a:endParaRPr/>
          </a:p>
        </p:txBody>
      </p:sp>
      <p:sp>
        <p:nvSpPr>
          <p:cNvPr id="208" name="Google Shape;208;p28"/>
          <p:cNvSpPr txBox="1"/>
          <p:nvPr>
            <p:ph type="subTitle" idx="3"/>
          </p:nvPr>
        </p:nvSpPr>
        <p:spPr>
          <a:xfrm>
            <a:off x="6840000" y="0"/>
            <a:ext cx="1959900" cy="314100"/>
          </a:xfrm>
          <a:prstGeom prst="rect">
            <a:avLst/>
          </a:prstGeom>
        </p:spPr>
        <p:txBody>
          <a:bodyPr spcFirstLastPara="1" wrap="square" lIns="91425" tIns="91425" rIns="0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Tätigkeit 1</a:t>
            </a:r>
            <a:endParaRPr/>
          </a:p>
        </p:txBody>
      </p:sp>
      <p:graphicFrame>
        <p:nvGraphicFramePr>
          <p:cNvPr id="209" name="Google Shape;209;p28"/>
          <p:cNvGraphicFramePr/>
          <p:nvPr/>
        </p:nvGraphicFramePr>
        <p:xfrm>
          <a:off x="310900" y="11689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{CD7AC785-B4E4-4C0E-AAEB-D44802532BA7}</a:tableStyleId>
              </a:tblPr>
              <a:tblGrid>
                <a:gridCol w="377800"/>
                <a:gridCol w="3722875"/>
              </a:tblGrid>
              <a:tr h="393700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666666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1</a:t>
                      </a:r>
                      <a:endParaRPr>
                        <a:solidFill>
                          <a:srgbClr val="666666"/>
                        </a:solidFill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666666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2</a:t>
                      </a:r>
                      <a:endParaRPr>
                        <a:solidFill>
                          <a:srgbClr val="666666"/>
                        </a:solidFill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88900" marR="88900" marT="88900" marB="88900">
                    <a:lnL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for </a:t>
                      </a:r>
                      <a:r>
                        <a:rPr lang="en-GB">
                          <a:highlight>
                            <a:srgbClr val="FFFFFF"/>
                          </a:highlight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x </a:t>
                      </a:r>
                      <a:r>
                        <a:rPr lang="en-GB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in range(3):</a:t>
                      </a:r>
                      <a:endParaRPr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    drucken(x)</a:t>
                      </a:r>
                      <a:endParaRPr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88900" marR="88900" marT="88900" marB="88900">
                    <a:lnL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sp>
        <p:nvSpPr>
          <p:cNvPr id="210" name="Google Shape;210;p28"/>
          <p:cNvSpPr txBox="1"/>
          <p:nvPr/>
        </p:nvSpPr>
        <p:spPr>
          <a:xfrm>
            <a:off x="4726200" y="1168925"/>
            <a:ext cx="3000000" cy="38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lt1"/>
                </a:solidFill>
                <a:highlight>
                  <a:schemeClr val="dk1"/>
                </a:highlight>
                <a:latin typeface="Quicksand"/>
                <a:ea typeface="Quicksand"/>
                <a:cs typeface="Quicksand"/>
                <a:sym typeface="Quicksand"/>
              </a:rPr>
              <a:t> Funktion </a:t>
            </a:r>
            <a:r>
              <a:rPr lang="en-GB">
                <a:solidFill>
                  <a:schemeClr val="dk1"/>
                </a:solidFill>
                <a:highlight>
                  <a:schemeClr val="dk1"/>
                </a:highlight>
                <a:latin typeface="Quicksand"/>
                <a:ea typeface="Quicksand"/>
                <a:cs typeface="Quicksand"/>
                <a:sym typeface="Quicksand"/>
              </a:rPr>
              <a:t>. 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211" name="Google Shape;211;p28"/>
          <p:cNvSpPr txBox="1"/>
          <p:nvPr/>
        </p:nvSpPr>
        <p:spPr>
          <a:xfrm>
            <a:off x="4726270" y="3003654"/>
            <a:ext cx="1224600" cy="36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x</a:t>
            </a:r>
            <a:endParaRPr/>
          </a:p>
        </p:txBody>
      </p:sp>
      <p:sp>
        <p:nvSpPr>
          <p:cNvPr id="212" name="Google Shape;212;p28"/>
          <p:cNvSpPr/>
          <p:nvPr/>
        </p:nvSpPr>
        <p:spPr>
          <a:xfrm>
            <a:off x="6199800" y="3028190"/>
            <a:ext cx="1371600" cy="3141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18000" rIns="91425" bIns="0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0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213" name="Google Shape;213;p28"/>
          <p:cNvSpPr txBox="1"/>
          <p:nvPr/>
        </p:nvSpPr>
        <p:spPr>
          <a:xfrm>
            <a:off x="4726200" y="2633903"/>
            <a:ext cx="2126700" cy="36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54000" bIns="91425" anchor="t" anchorCtr="0">
            <a:noAutofit/>
          </a:bodyPr>
          <a:lstStyle/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FFFFFF"/>
                </a:solidFill>
                <a:highlight>
                  <a:schemeClr val="accent6"/>
                </a:highlight>
                <a:latin typeface="Quicksand"/>
                <a:ea typeface="Quicksand"/>
                <a:cs typeface="Quicksand"/>
                <a:sym typeface="Quicksand"/>
              </a:rPr>
              <a:t> Zustand </a:t>
            </a:r>
            <a:r>
              <a:rPr lang="en-GB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. </a:t>
            </a:r>
            <a:endParaRPr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214" name="Google Shape;214;p28"/>
          <p:cNvSpPr txBox="1"/>
          <p:nvPr/>
        </p:nvSpPr>
        <p:spPr>
          <a:xfrm>
            <a:off x="4736600" y="3602603"/>
            <a:ext cx="2126700" cy="36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54000" bIns="91425" anchor="t" anchorCtr="0">
            <a:noAutofit/>
          </a:bodyPr>
          <a:lstStyle/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FFFFFF"/>
                </a:solidFill>
                <a:highlight>
                  <a:schemeClr val="accent6"/>
                </a:highlight>
                <a:latin typeface="Quicksand"/>
                <a:ea typeface="Quicksand"/>
                <a:cs typeface="Quicksand"/>
                <a:sym typeface="Quicksand"/>
              </a:rPr>
              <a:t> Ausgang </a:t>
            </a:r>
            <a:r>
              <a:rPr lang="en-GB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. </a:t>
            </a:r>
            <a:endParaRPr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215" name="Google Shape;215;p28"/>
          <p:cNvSpPr txBox="1"/>
          <p:nvPr/>
        </p:nvSpPr>
        <p:spPr>
          <a:xfrm>
            <a:off x="310900" y="2304653"/>
            <a:ext cx="2126700" cy="36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54000" bIns="91425" anchor="t" anchorCtr="0">
            <a:noAutofit/>
          </a:bodyPr>
          <a:lstStyle/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FFFFFF"/>
                </a:solidFill>
                <a:highlight>
                  <a:schemeClr val="accent6"/>
                </a:highlight>
                <a:latin typeface="Quicksand"/>
                <a:ea typeface="Quicksand"/>
                <a:cs typeface="Quicksand"/>
                <a:sym typeface="Quicksand"/>
              </a:rPr>
              <a:t> Prozess </a:t>
            </a:r>
            <a:r>
              <a:rPr lang="en-GB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. </a:t>
            </a:r>
            <a:endParaRPr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216" name="Google Shape;216;p28"/>
          <p:cNvSpPr txBox="1"/>
          <p:nvPr/>
        </p:nvSpPr>
        <p:spPr>
          <a:xfrm>
            <a:off x="4772558" y="1558018"/>
            <a:ext cx="3300000" cy="94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Bereich</a:t>
            </a: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(3)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>
                <a:latin typeface="Roboto Mono"/>
                <a:ea typeface="Roboto Mono"/>
                <a:cs typeface="Roboto Mono"/>
                <a:sym typeface="Roboto Mono"/>
              </a:rPr>
              <a:t>    0</a:t>
            </a: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, 1, 2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accent1"/>
        </a:solidFill>
      </p:bgPr>
    </p:bg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29"/>
          <p:cNvSpPr txBox="1"/>
          <p:nvPr>
            <p:ph type="body" idx="1"/>
          </p:nvPr>
        </p:nvSpPr>
        <p:spPr>
          <a:xfrm>
            <a:off x="310900" y="1017724"/>
            <a:ext cx="4096500" cy="365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/>
              <a:t>Der in </a:t>
            </a: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x </a:t>
            </a:r>
            <a:r>
              <a:rPr lang="en-GB"/>
              <a:t>festgehaltene Wert </a:t>
            </a:r>
            <a:r>
              <a:rPr lang="en-GB"/>
              <a:t>wird als Ausgabe angezeigt</a:t>
            </a: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. 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222" name="Google Shape;222;p29"/>
          <p:cNvSpPr txBox="1"/>
          <p:nvPr>
            <p:ph type="title"/>
          </p:nvPr>
        </p:nvSpPr>
        <p:spPr>
          <a:xfrm>
            <a:off x="310900" y="313512"/>
            <a:ext cx="8521200" cy="69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Ein Durchgang: </a:t>
            </a:r>
            <a:r>
              <a:rPr lang="en-GB"/>
              <a:t>for-Schleife</a:t>
            </a:r>
            <a:endParaRPr/>
          </a:p>
        </p:txBody>
      </p:sp>
      <p:sp>
        <p:nvSpPr>
          <p:cNvPr id="223" name="Google Shape;223;p29"/>
          <p:cNvSpPr txBox="1"/>
          <p:nvPr>
            <p:ph type="subTitle" idx="3"/>
          </p:nvPr>
        </p:nvSpPr>
        <p:spPr>
          <a:xfrm>
            <a:off x="6840000" y="0"/>
            <a:ext cx="1959900" cy="314100"/>
          </a:xfrm>
          <a:prstGeom prst="rect">
            <a:avLst/>
          </a:prstGeom>
        </p:spPr>
        <p:txBody>
          <a:bodyPr spcFirstLastPara="1" wrap="square" lIns="91425" tIns="91425" rIns="0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Tätigkeit 1</a:t>
            </a:r>
            <a:endParaRPr/>
          </a:p>
        </p:txBody>
      </p:sp>
      <p:graphicFrame>
        <p:nvGraphicFramePr>
          <p:cNvPr id="224" name="Google Shape;224;p29"/>
          <p:cNvGraphicFramePr/>
          <p:nvPr/>
        </p:nvGraphicFramePr>
        <p:xfrm>
          <a:off x="310900" y="11689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{CD7AC785-B4E4-4C0E-AAEB-D44802532BA7}</a:tableStyleId>
              </a:tblPr>
              <a:tblGrid>
                <a:gridCol w="377800"/>
                <a:gridCol w="3722875"/>
              </a:tblGrid>
              <a:tr h="393700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666666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1</a:t>
                      </a:r>
                      <a:endParaRPr>
                        <a:solidFill>
                          <a:srgbClr val="666666"/>
                        </a:solidFill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666666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2</a:t>
                      </a:r>
                      <a:endParaRPr>
                        <a:solidFill>
                          <a:srgbClr val="666666"/>
                        </a:solidFill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88900" marR="88900" marT="88900" marB="88900">
                    <a:lnL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for x in range(3):</a:t>
                      </a:r>
                      <a:endParaRPr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highlight>
                            <a:srgbClr val="FFFFFF"/>
                          </a:highlight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    drucken(x)</a:t>
                      </a:r>
                      <a:endParaRPr>
                        <a:highlight>
                          <a:srgbClr val="FFFFFF"/>
                        </a:highlight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88900" marR="88900" marT="88900" marB="88900">
                    <a:lnL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sp>
        <p:nvSpPr>
          <p:cNvPr id="225" name="Google Shape;225;p29"/>
          <p:cNvSpPr txBox="1"/>
          <p:nvPr/>
        </p:nvSpPr>
        <p:spPr>
          <a:xfrm>
            <a:off x="4726200" y="1168925"/>
            <a:ext cx="3000000" cy="38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lt1"/>
                </a:solidFill>
                <a:highlight>
                  <a:schemeClr val="dk1"/>
                </a:highlight>
                <a:latin typeface="Quicksand"/>
                <a:ea typeface="Quicksand"/>
                <a:cs typeface="Quicksand"/>
                <a:sym typeface="Quicksand"/>
              </a:rPr>
              <a:t> Funktion </a:t>
            </a:r>
            <a:r>
              <a:rPr lang="en-GB">
                <a:solidFill>
                  <a:schemeClr val="dk1"/>
                </a:solidFill>
                <a:highlight>
                  <a:schemeClr val="dk1"/>
                </a:highlight>
                <a:latin typeface="Quicksand"/>
                <a:ea typeface="Quicksand"/>
                <a:cs typeface="Quicksand"/>
                <a:sym typeface="Quicksand"/>
              </a:rPr>
              <a:t>. 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226" name="Google Shape;226;p29"/>
          <p:cNvSpPr txBox="1"/>
          <p:nvPr/>
        </p:nvSpPr>
        <p:spPr>
          <a:xfrm>
            <a:off x="4726270" y="3003654"/>
            <a:ext cx="1224600" cy="36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x</a:t>
            </a:r>
            <a:endParaRPr/>
          </a:p>
        </p:txBody>
      </p:sp>
      <p:sp>
        <p:nvSpPr>
          <p:cNvPr id="227" name="Google Shape;227;p29"/>
          <p:cNvSpPr/>
          <p:nvPr/>
        </p:nvSpPr>
        <p:spPr>
          <a:xfrm>
            <a:off x="6199800" y="3028190"/>
            <a:ext cx="1371600" cy="3141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18000" rIns="91425" bIns="0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0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228" name="Google Shape;228;p29"/>
          <p:cNvSpPr txBox="1"/>
          <p:nvPr/>
        </p:nvSpPr>
        <p:spPr>
          <a:xfrm>
            <a:off x="4726200" y="2633903"/>
            <a:ext cx="2126700" cy="36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54000" bIns="91425" anchor="t" anchorCtr="0">
            <a:noAutofit/>
          </a:bodyPr>
          <a:lstStyle/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FFFFFF"/>
                </a:solidFill>
                <a:highlight>
                  <a:schemeClr val="accent6"/>
                </a:highlight>
                <a:latin typeface="Quicksand"/>
                <a:ea typeface="Quicksand"/>
                <a:cs typeface="Quicksand"/>
                <a:sym typeface="Quicksand"/>
              </a:rPr>
              <a:t> Zustand </a:t>
            </a:r>
            <a:r>
              <a:rPr lang="en-GB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. </a:t>
            </a:r>
            <a:endParaRPr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229" name="Google Shape;229;p29"/>
          <p:cNvSpPr txBox="1"/>
          <p:nvPr/>
        </p:nvSpPr>
        <p:spPr>
          <a:xfrm>
            <a:off x="4736600" y="3602603"/>
            <a:ext cx="2126700" cy="36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54000" bIns="91425" anchor="t" anchorCtr="0">
            <a:noAutofit/>
          </a:bodyPr>
          <a:lstStyle/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FFFFFF"/>
                </a:solidFill>
                <a:highlight>
                  <a:schemeClr val="accent6"/>
                </a:highlight>
                <a:latin typeface="Quicksand"/>
                <a:ea typeface="Quicksand"/>
                <a:cs typeface="Quicksand"/>
                <a:sym typeface="Quicksand"/>
              </a:rPr>
              <a:t> Ausgang </a:t>
            </a:r>
            <a:r>
              <a:rPr lang="en-GB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. </a:t>
            </a:r>
            <a:endParaRPr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230" name="Google Shape;230;p29"/>
          <p:cNvSpPr txBox="1"/>
          <p:nvPr/>
        </p:nvSpPr>
        <p:spPr>
          <a:xfrm>
            <a:off x="310900" y="2304653"/>
            <a:ext cx="2126700" cy="36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54000" bIns="91425" anchor="t" anchorCtr="0">
            <a:noAutofit/>
          </a:bodyPr>
          <a:lstStyle/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FFFFFF"/>
                </a:solidFill>
                <a:highlight>
                  <a:schemeClr val="accent6"/>
                </a:highlight>
                <a:latin typeface="Quicksand"/>
                <a:ea typeface="Quicksand"/>
                <a:cs typeface="Quicksand"/>
                <a:sym typeface="Quicksand"/>
              </a:rPr>
              <a:t> Prozess </a:t>
            </a:r>
            <a:r>
              <a:rPr lang="en-GB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. </a:t>
            </a:r>
            <a:endParaRPr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231" name="Google Shape;231;p29"/>
          <p:cNvSpPr txBox="1"/>
          <p:nvPr/>
        </p:nvSpPr>
        <p:spPr>
          <a:xfrm>
            <a:off x="4772558" y="1558018"/>
            <a:ext cx="3300000" cy="94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Bereich(3)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    0, 1, 2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232" name="Google Shape;232;p29"/>
          <p:cNvSpPr txBox="1"/>
          <p:nvPr/>
        </p:nvSpPr>
        <p:spPr>
          <a:xfrm>
            <a:off x="4772545" y="4040429"/>
            <a:ext cx="1224600" cy="36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0</a:t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accent1"/>
        </a:solidFill>
      </p:bgPr>
    </p:bg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30"/>
          <p:cNvSpPr txBox="1"/>
          <p:nvPr>
            <p:ph type="body" idx="1"/>
          </p:nvPr>
        </p:nvSpPr>
        <p:spPr>
          <a:xfrm>
            <a:off x="310900" y="1017724"/>
            <a:ext cx="4096500" cy="365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x </a:t>
            </a:r>
            <a:r>
              <a:rPr lang="en-GB"/>
              <a:t>enthält den nächsten Wert in der Folge. </a:t>
            </a: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 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238" name="Google Shape;238;p30"/>
          <p:cNvSpPr txBox="1"/>
          <p:nvPr>
            <p:ph type="title"/>
          </p:nvPr>
        </p:nvSpPr>
        <p:spPr>
          <a:xfrm>
            <a:off x="310900" y="313512"/>
            <a:ext cx="8521200" cy="69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Ein Durchgang: </a:t>
            </a:r>
            <a:r>
              <a:rPr lang="en-GB"/>
              <a:t>for-Schleife</a:t>
            </a:r>
            <a:endParaRPr/>
          </a:p>
        </p:txBody>
      </p:sp>
      <p:sp>
        <p:nvSpPr>
          <p:cNvPr id="239" name="Google Shape;239;p30"/>
          <p:cNvSpPr txBox="1"/>
          <p:nvPr>
            <p:ph type="subTitle" idx="3"/>
          </p:nvPr>
        </p:nvSpPr>
        <p:spPr>
          <a:xfrm>
            <a:off x="6840000" y="0"/>
            <a:ext cx="1959900" cy="314100"/>
          </a:xfrm>
          <a:prstGeom prst="rect">
            <a:avLst/>
          </a:prstGeom>
        </p:spPr>
        <p:txBody>
          <a:bodyPr spcFirstLastPara="1" wrap="square" lIns="91425" tIns="91425" rIns="0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Tätigkeit 1</a:t>
            </a:r>
            <a:endParaRPr/>
          </a:p>
        </p:txBody>
      </p:sp>
      <p:graphicFrame>
        <p:nvGraphicFramePr>
          <p:cNvPr id="240" name="Google Shape;240;p30"/>
          <p:cNvGraphicFramePr/>
          <p:nvPr/>
        </p:nvGraphicFramePr>
        <p:xfrm>
          <a:off x="310900" y="11689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{CD7AC785-B4E4-4C0E-AAEB-D44802532BA7}</a:tableStyleId>
              </a:tblPr>
              <a:tblGrid>
                <a:gridCol w="377800"/>
                <a:gridCol w="3722875"/>
              </a:tblGrid>
              <a:tr h="393700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666666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1</a:t>
                      </a:r>
                      <a:endParaRPr>
                        <a:solidFill>
                          <a:srgbClr val="666666"/>
                        </a:solidFill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666666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2</a:t>
                      </a:r>
                      <a:endParaRPr>
                        <a:solidFill>
                          <a:srgbClr val="666666"/>
                        </a:solidFill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88900" marR="88900" marT="88900" marB="88900">
                    <a:lnL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for </a:t>
                      </a:r>
                      <a:r>
                        <a:rPr lang="en-GB">
                          <a:highlight>
                            <a:srgbClr val="FFFFFF"/>
                          </a:highlight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x </a:t>
                      </a:r>
                      <a:r>
                        <a:rPr lang="en-GB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in range(3):</a:t>
                      </a:r>
                      <a:endParaRPr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    drucken(x)</a:t>
                      </a:r>
                      <a:endParaRPr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88900" marR="88900" marT="88900" marB="88900">
                    <a:lnL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sp>
        <p:nvSpPr>
          <p:cNvPr id="241" name="Google Shape;241;p30"/>
          <p:cNvSpPr txBox="1"/>
          <p:nvPr/>
        </p:nvSpPr>
        <p:spPr>
          <a:xfrm>
            <a:off x="4726200" y="1168925"/>
            <a:ext cx="3000000" cy="38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lt1"/>
                </a:solidFill>
                <a:highlight>
                  <a:schemeClr val="dk1"/>
                </a:highlight>
                <a:latin typeface="Quicksand"/>
                <a:ea typeface="Quicksand"/>
                <a:cs typeface="Quicksand"/>
                <a:sym typeface="Quicksand"/>
              </a:rPr>
              <a:t> Funktion </a:t>
            </a:r>
            <a:r>
              <a:rPr lang="en-GB">
                <a:solidFill>
                  <a:schemeClr val="dk1"/>
                </a:solidFill>
                <a:highlight>
                  <a:schemeClr val="dk1"/>
                </a:highlight>
                <a:latin typeface="Quicksand"/>
                <a:ea typeface="Quicksand"/>
                <a:cs typeface="Quicksand"/>
                <a:sym typeface="Quicksand"/>
              </a:rPr>
              <a:t>. 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242" name="Google Shape;242;p30"/>
          <p:cNvSpPr txBox="1"/>
          <p:nvPr/>
        </p:nvSpPr>
        <p:spPr>
          <a:xfrm>
            <a:off x="4726270" y="3003654"/>
            <a:ext cx="1224600" cy="36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x</a:t>
            </a:r>
            <a:endParaRPr/>
          </a:p>
        </p:txBody>
      </p:sp>
      <p:sp>
        <p:nvSpPr>
          <p:cNvPr id="243" name="Google Shape;243;p30"/>
          <p:cNvSpPr/>
          <p:nvPr/>
        </p:nvSpPr>
        <p:spPr>
          <a:xfrm>
            <a:off x="6199800" y="3028190"/>
            <a:ext cx="1371600" cy="3141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18000" rIns="91425" bIns="0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1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244" name="Google Shape;244;p30"/>
          <p:cNvSpPr txBox="1"/>
          <p:nvPr/>
        </p:nvSpPr>
        <p:spPr>
          <a:xfrm>
            <a:off x="4726200" y="2633903"/>
            <a:ext cx="2126700" cy="36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54000" bIns="91425" anchor="t" anchorCtr="0">
            <a:noAutofit/>
          </a:bodyPr>
          <a:lstStyle/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FFFFFF"/>
                </a:solidFill>
                <a:highlight>
                  <a:schemeClr val="accent6"/>
                </a:highlight>
                <a:latin typeface="Quicksand"/>
                <a:ea typeface="Quicksand"/>
                <a:cs typeface="Quicksand"/>
                <a:sym typeface="Quicksand"/>
              </a:rPr>
              <a:t> Zustand </a:t>
            </a:r>
            <a:r>
              <a:rPr lang="en-GB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. </a:t>
            </a:r>
            <a:endParaRPr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245" name="Google Shape;245;p30"/>
          <p:cNvSpPr txBox="1"/>
          <p:nvPr/>
        </p:nvSpPr>
        <p:spPr>
          <a:xfrm>
            <a:off x="4736600" y="3602603"/>
            <a:ext cx="2126700" cy="36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54000" bIns="91425" anchor="t" anchorCtr="0">
            <a:noAutofit/>
          </a:bodyPr>
          <a:lstStyle/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FFFFFF"/>
                </a:solidFill>
                <a:highlight>
                  <a:schemeClr val="accent6"/>
                </a:highlight>
                <a:latin typeface="Quicksand"/>
                <a:ea typeface="Quicksand"/>
                <a:cs typeface="Quicksand"/>
                <a:sym typeface="Quicksand"/>
              </a:rPr>
              <a:t> Ausgang </a:t>
            </a:r>
            <a:r>
              <a:rPr lang="en-GB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. </a:t>
            </a:r>
            <a:endParaRPr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246" name="Google Shape;246;p30"/>
          <p:cNvSpPr txBox="1"/>
          <p:nvPr/>
        </p:nvSpPr>
        <p:spPr>
          <a:xfrm>
            <a:off x="310900" y="2304653"/>
            <a:ext cx="2126700" cy="36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54000" bIns="91425" anchor="t" anchorCtr="0">
            <a:noAutofit/>
          </a:bodyPr>
          <a:lstStyle/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FFFFFF"/>
                </a:solidFill>
                <a:highlight>
                  <a:schemeClr val="accent6"/>
                </a:highlight>
                <a:latin typeface="Quicksand"/>
                <a:ea typeface="Quicksand"/>
                <a:cs typeface="Quicksand"/>
                <a:sym typeface="Quicksand"/>
              </a:rPr>
              <a:t> Prozess </a:t>
            </a:r>
            <a:r>
              <a:rPr lang="en-GB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. </a:t>
            </a:r>
            <a:endParaRPr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247" name="Google Shape;247;p30"/>
          <p:cNvSpPr txBox="1"/>
          <p:nvPr/>
        </p:nvSpPr>
        <p:spPr>
          <a:xfrm>
            <a:off x="4772558" y="1558018"/>
            <a:ext cx="3300000" cy="94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Bereich(3)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    0, </a:t>
            </a:r>
            <a:r>
              <a:rPr lang="en-GB" b="1">
                <a:latin typeface="Roboto Mono"/>
                <a:ea typeface="Roboto Mono"/>
                <a:cs typeface="Roboto Mono"/>
                <a:sym typeface="Roboto Mono"/>
              </a:rPr>
              <a:t>1</a:t>
            </a: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, 2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248" name="Google Shape;248;p30"/>
          <p:cNvSpPr txBox="1"/>
          <p:nvPr/>
        </p:nvSpPr>
        <p:spPr>
          <a:xfrm>
            <a:off x="4772545" y="4040429"/>
            <a:ext cx="1224600" cy="36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249" name="Google Shape;249;p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2000" y="2828820"/>
            <a:ext cx="248900" cy="248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3"/>
          <p:cNvSpPr txBox="1"/>
          <p:nvPr>
            <p:ph type="title"/>
          </p:nvPr>
        </p:nvSpPr>
        <p:spPr>
          <a:xfrm>
            <a:off x="310900" y="313512"/>
            <a:ext cx="8521200" cy="69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Eine Vorhersage treffen (denken, schreiben, paarweise teilen)</a:t>
            </a:r>
            <a:endParaRPr/>
          </a:p>
        </p:txBody>
      </p:sp>
      <p:sp>
        <p:nvSpPr>
          <p:cNvPr id="75" name="Google Shape;75;p13"/>
          <p:cNvSpPr txBox="1"/>
          <p:nvPr>
            <p:ph type="body" idx="2"/>
          </p:nvPr>
        </p:nvSpPr>
        <p:spPr>
          <a:xfrm>
            <a:off x="4736600" y="1017700"/>
            <a:ext cx="4096500" cy="365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FFFFFF"/>
                </a:solidFill>
                <a:highlight>
                  <a:schemeClr val="dk1"/>
                </a:highlight>
              </a:rPr>
              <a:t> Frage </a:t>
            </a:r>
            <a:r>
              <a:rPr lang="en-GB">
                <a:solidFill>
                  <a:schemeClr val="lt2"/>
                </a:solidFill>
              </a:rPr>
              <a:t>.</a:t>
            </a:r>
            <a:endParaRPr>
              <a:solidFill>
                <a:schemeClr val="lt2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-GB"/>
              <a:t>Wie sieht die Ausgabe aus, wenn dieser Code ausgeführt wird?</a:t>
            </a:r>
            <a:endParaRPr/>
          </a:p>
        </p:txBody>
      </p:sp>
      <p:sp>
        <p:nvSpPr>
          <p:cNvPr id="76" name="Google Shape;76;p13"/>
          <p:cNvSpPr txBox="1"/>
          <p:nvPr>
            <p:ph type="subTitle" idx="3"/>
          </p:nvPr>
        </p:nvSpPr>
        <p:spPr>
          <a:xfrm>
            <a:off x="6840000" y="0"/>
            <a:ext cx="1959900" cy="314100"/>
          </a:xfrm>
          <a:prstGeom prst="rect">
            <a:avLst/>
          </a:prstGeom>
        </p:spPr>
        <p:txBody>
          <a:bodyPr spcFirstLastPara="1" wrap="square" lIns="91425" tIns="91425" rIns="0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Starter-Aktivität</a:t>
            </a:r>
            <a:endParaRPr/>
          </a:p>
        </p:txBody>
      </p:sp>
      <p:graphicFrame>
        <p:nvGraphicFramePr>
          <p:cNvPr id="77" name="Google Shape;77;p13"/>
          <p:cNvGraphicFramePr/>
          <p:nvPr/>
        </p:nvGraphicFramePr>
        <p:xfrm>
          <a:off x="310900" y="11689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{CD7AC785-B4E4-4C0E-AAEB-D44802532BA7}</a:tableStyleId>
              </a:tblPr>
              <a:tblGrid>
                <a:gridCol w="377800"/>
                <a:gridCol w="3722875"/>
              </a:tblGrid>
              <a:tr h="393700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666666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1</a:t>
                      </a:r>
                      <a:endParaRPr>
                        <a:solidFill>
                          <a:srgbClr val="666666"/>
                        </a:solidFill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666666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2</a:t>
                      </a:r>
                      <a:endParaRPr>
                        <a:solidFill>
                          <a:srgbClr val="666666"/>
                        </a:solidFill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88900" marR="88900" marT="88900" marB="88900">
                    <a:lnL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for </a:t>
                      </a:r>
                      <a:r>
                        <a:rPr lang="en-GB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x </a:t>
                      </a:r>
                      <a:r>
                        <a:rPr lang="en-GB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in range(5):</a:t>
                      </a:r>
                      <a:endParaRPr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    drucken(x)</a:t>
                      </a:r>
                      <a:endParaRPr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88900" marR="88900" marT="88900" marB="88900">
                    <a:lnL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accent1"/>
        </a:solidFill>
      </p:bgPr>
    </p:bg>
    <p:spTree>
      <p:nvGrpSpPr>
        <p:cNvPr id="253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p31"/>
          <p:cNvSpPr txBox="1"/>
          <p:nvPr>
            <p:ph type="body" idx="1"/>
          </p:nvPr>
        </p:nvSpPr>
        <p:spPr>
          <a:xfrm>
            <a:off x="310900" y="1017724"/>
            <a:ext cx="4096500" cy="365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/>
              <a:t>Der in </a:t>
            </a: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x </a:t>
            </a:r>
            <a:r>
              <a:rPr lang="en-GB"/>
              <a:t>festgehaltene Wert </a:t>
            </a:r>
            <a:r>
              <a:rPr lang="en-GB"/>
              <a:t>wird als Ausgabe angezeigt. </a:t>
            </a:r>
            <a:r>
              <a:rPr lang="en-GB"/>
              <a:t> 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255" name="Google Shape;255;p31"/>
          <p:cNvSpPr txBox="1"/>
          <p:nvPr>
            <p:ph type="title"/>
          </p:nvPr>
        </p:nvSpPr>
        <p:spPr>
          <a:xfrm>
            <a:off x="310900" y="313512"/>
            <a:ext cx="8521200" cy="69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Ein Durchgang: </a:t>
            </a:r>
            <a:r>
              <a:rPr lang="en-GB"/>
              <a:t>for-Schleife</a:t>
            </a:r>
            <a:endParaRPr/>
          </a:p>
        </p:txBody>
      </p:sp>
      <p:sp>
        <p:nvSpPr>
          <p:cNvPr id="256" name="Google Shape;256;p31"/>
          <p:cNvSpPr txBox="1"/>
          <p:nvPr>
            <p:ph type="subTitle" idx="3"/>
          </p:nvPr>
        </p:nvSpPr>
        <p:spPr>
          <a:xfrm>
            <a:off x="6840000" y="0"/>
            <a:ext cx="1959900" cy="314100"/>
          </a:xfrm>
          <a:prstGeom prst="rect">
            <a:avLst/>
          </a:prstGeom>
        </p:spPr>
        <p:txBody>
          <a:bodyPr spcFirstLastPara="1" wrap="square" lIns="91425" tIns="91425" rIns="0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Tätigkeit 1</a:t>
            </a:r>
            <a:endParaRPr/>
          </a:p>
        </p:txBody>
      </p:sp>
      <p:graphicFrame>
        <p:nvGraphicFramePr>
          <p:cNvPr id="257" name="Google Shape;257;p31"/>
          <p:cNvGraphicFramePr/>
          <p:nvPr/>
        </p:nvGraphicFramePr>
        <p:xfrm>
          <a:off x="310900" y="11689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{CD7AC785-B4E4-4C0E-AAEB-D44802532BA7}</a:tableStyleId>
              </a:tblPr>
              <a:tblGrid>
                <a:gridCol w="377800"/>
                <a:gridCol w="3722875"/>
              </a:tblGrid>
              <a:tr h="393700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666666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1</a:t>
                      </a:r>
                      <a:endParaRPr>
                        <a:solidFill>
                          <a:srgbClr val="666666"/>
                        </a:solidFill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666666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2</a:t>
                      </a:r>
                      <a:endParaRPr>
                        <a:solidFill>
                          <a:srgbClr val="666666"/>
                        </a:solidFill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88900" marR="88900" marT="88900" marB="88900">
                    <a:lnL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for x in range(3):</a:t>
                      </a:r>
                      <a:endParaRPr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highlight>
                            <a:srgbClr val="FFFFFF"/>
                          </a:highlight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    drucken(x)</a:t>
                      </a:r>
                      <a:endParaRPr>
                        <a:highlight>
                          <a:srgbClr val="FFFFFF"/>
                        </a:highlight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88900" marR="88900" marT="88900" marB="88900">
                    <a:lnL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sp>
        <p:nvSpPr>
          <p:cNvPr id="258" name="Google Shape;258;p31"/>
          <p:cNvSpPr txBox="1"/>
          <p:nvPr/>
        </p:nvSpPr>
        <p:spPr>
          <a:xfrm>
            <a:off x="4726200" y="1168925"/>
            <a:ext cx="3000000" cy="38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lt1"/>
                </a:solidFill>
                <a:highlight>
                  <a:schemeClr val="dk1"/>
                </a:highlight>
                <a:latin typeface="Quicksand"/>
                <a:ea typeface="Quicksand"/>
                <a:cs typeface="Quicksand"/>
                <a:sym typeface="Quicksand"/>
              </a:rPr>
              <a:t> Funktion </a:t>
            </a:r>
            <a:r>
              <a:rPr lang="en-GB">
                <a:solidFill>
                  <a:schemeClr val="dk1"/>
                </a:solidFill>
                <a:highlight>
                  <a:schemeClr val="dk1"/>
                </a:highlight>
                <a:latin typeface="Quicksand"/>
                <a:ea typeface="Quicksand"/>
                <a:cs typeface="Quicksand"/>
                <a:sym typeface="Quicksand"/>
              </a:rPr>
              <a:t>. 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259" name="Google Shape;259;p31"/>
          <p:cNvSpPr txBox="1"/>
          <p:nvPr/>
        </p:nvSpPr>
        <p:spPr>
          <a:xfrm>
            <a:off x="4726270" y="3003654"/>
            <a:ext cx="1224600" cy="36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x</a:t>
            </a:r>
            <a:endParaRPr/>
          </a:p>
        </p:txBody>
      </p:sp>
      <p:sp>
        <p:nvSpPr>
          <p:cNvPr id="260" name="Google Shape;260;p31"/>
          <p:cNvSpPr/>
          <p:nvPr/>
        </p:nvSpPr>
        <p:spPr>
          <a:xfrm>
            <a:off x="6199800" y="3028190"/>
            <a:ext cx="1371600" cy="3141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18000" rIns="91425" bIns="0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1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261" name="Google Shape;261;p31"/>
          <p:cNvSpPr txBox="1"/>
          <p:nvPr/>
        </p:nvSpPr>
        <p:spPr>
          <a:xfrm>
            <a:off x="4726200" y="2633903"/>
            <a:ext cx="2126700" cy="36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54000" bIns="91425" anchor="t" anchorCtr="0">
            <a:noAutofit/>
          </a:bodyPr>
          <a:lstStyle/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FFFFFF"/>
                </a:solidFill>
                <a:highlight>
                  <a:schemeClr val="accent6"/>
                </a:highlight>
                <a:latin typeface="Quicksand"/>
                <a:ea typeface="Quicksand"/>
                <a:cs typeface="Quicksand"/>
                <a:sym typeface="Quicksand"/>
              </a:rPr>
              <a:t> Zustand </a:t>
            </a:r>
            <a:r>
              <a:rPr lang="en-GB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. </a:t>
            </a:r>
            <a:endParaRPr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262" name="Google Shape;262;p31"/>
          <p:cNvSpPr txBox="1"/>
          <p:nvPr/>
        </p:nvSpPr>
        <p:spPr>
          <a:xfrm>
            <a:off x="4736600" y="3602603"/>
            <a:ext cx="2126700" cy="36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54000" bIns="91425" anchor="t" anchorCtr="0">
            <a:noAutofit/>
          </a:bodyPr>
          <a:lstStyle/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FFFFFF"/>
                </a:solidFill>
                <a:highlight>
                  <a:schemeClr val="accent6"/>
                </a:highlight>
                <a:latin typeface="Quicksand"/>
                <a:ea typeface="Quicksand"/>
                <a:cs typeface="Quicksand"/>
                <a:sym typeface="Quicksand"/>
              </a:rPr>
              <a:t> Ausgang </a:t>
            </a:r>
            <a:r>
              <a:rPr lang="en-GB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. </a:t>
            </a:r>
            <a:endParaRPr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263" name="Google Shape;263;p31"/>
          <p:cNvSpPr txBox="1"/>
          <p:nvPr/>
        </p:nvSpPr>
        <p:spPr>
          <a:xfrm>
            <a:off x="310900" y="2304653"/>
            <a:ext cx="2126700" cy="36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54000" bIns="91425" anchor="t" anchorCtr="0">
            <a:noAutofit/>
          </a:bodyPr>
          <a:lstStyle/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FFFFFF"/>
                </a:solidFill>
                <a:highlight>
                  <a:schemeClr val="accent6"/>
                </a:highlight>
                <a:latin typeface="Quicksand"/>
                <a:ea typeface="Quicksand"/>
                <a:cs typeface="Quicksand"/>
                <a:sym typeface="Quicksand"/>
              </a:rPr>
              <a:t> Prozess </a:t>
            </a:r>
            <a:r>
              <a:rPr lang="en-GB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. </a:t>
            </a:r>
            <a:endParaRPr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264" name="Google Shape;264;p31"/>
          <p:cNvSpPr txBox="1"/>
          <p:nvPr/>
        </p:nvSpPr>
        <p:spPr>
          <a:xfrm>
            <a:off x="4772558" y="1558018"/>
            <a:ext cx="3300000" cy="94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Bereich(3)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    0, </a:t>
            </a:r>
            <a:r>
              <a:rPr lang="en-GB" b="1">
                <a:latin typeface="Roboto Mono"/>
                <a:ea typeface="Roboto Mono"/>
                <a:cs typeface="Roboto Mono"/>
                <a:sym typeface="Roboto Mono"/>
              </a:rPr>
              <a:t>1</a:t>
            </a: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, 2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265" name="Google Shape;265;p31"/>
          <p:cNvSpPr txBox="1"/>
          <p:nvPr/>
        </p:nvSpPr>
        <p:spPr>
          <a:xfrm>
            <a:off x="4772545" y="4040429"/>
            <a:ext cx="1224600" cy="36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1</a:t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accent1"/>
        </a:solidFill>
      </p:bgPr>
    </p:bg>
    <p:spTree>
      <p:nvGrpSpPr>
        <p:cNvPr id="269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p32"/>
          <p:cNvSpPr txBox="1"/>
          <p:nvPr>
            <p:ph type="body" idx="1"/>
          </p:nvPr>
        </p:nvSpPr>
        <p:spPr>
          <a:xfrm>
            <a:off x="310900" y="1017724"/>
            <a:ext cx="4096500" cy="365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x </a:t>
            </a:r>
            <a:r>
              <a:rPr lang="en-GB"/>
              <a:t>enthält den nächsten Wert in der Folge. </a:t>
            </a: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 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271" name="Google Shape;271;p32"/>
          <p:cNvSpPr txBox="1"/>
          <p:nvPr>
            <p:ph type="title"/>
          </p:nvPr>
        </p:nvSpPr>
        <p:spPr>
          <a:xfrm>
            <a:off x="310900" y="313512"/>
            <a:ext cx="8521200" cy="69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Ein Durchgang: </a:t>
            </a:r>
            <a:r>
              <a:rPr lang="en-GB"/>
              <a:t>for-Schleife</a:t>
            </a:r>
            <a:endParaRPr/>
          </a:p>
        </p:txBody>
      </p:sp>
      <p:sp>
        <p:nvSpPr>
          <p:cNvPr id="272" name="Google Shape;272;p32"/>
          <p:cNvSpPr txBox="1"/>
          <p:nvPr>
            <p:ph type="subTitle" idx="3"/>
          </p:nvPr>
        </p:nvSpPr>
        <p:spPr>
          <a:xfrm>
            <a:off x="6840000" y="0"/>
            <a:ext cx="1959900" cy="314100"/>
          </a:xfrm>
          <a:prstGeom prst="rect">
            <a:avLst/>
          </a:prstGeom>
        </p:spPr>
        <p:txBody>
          <a:bodyPr spcFirstLastPara="1" wrap="square" lIns="91425" tIns="91425" rIns="0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Tätigkeit 1</a:t>
            </a:r>
            <a:endParaRPr/>
          </a:p>
        </p:txBody>
      </p:sp>
      <p:graphicFrame>
        <p:nvGraphicFramePr>
          <p:cNvPr id="273" name="Google Shape;273;p32"/>
          <p:cNvGraphicFramePr/>
          <p:nvPr/>
        </p:nvGraphicFramePr>
        <p:xfrm>
          <a:off x="310900" y="11689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{CD7AC785-B4E4-4C0E-AAEB-D44802532BA7}</a:tableStyleId>
              </a:tblPr>
              <a:tblGrid>
                <a:gridCol w="377800"/>
                <a:gridCol w="3722875"/>
              </a:tblGrid>
              <a:tr h="393700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666666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1</a:t>
                      </a:r>
                      <a:endParaRPr>
                        <a:solidFill>
                          <a:srgbClr val="666666"/>
                        </a:solidFill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666666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2</a:t>
                      </a:r>
                      <a:endParaRPr>
                        <a:solidFill>
                          <a:srgbClr val="666666"/>
                        </a:solidFill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88900" marR="88900" marT="88900" marB="88900">
                    <a:lnL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for </a:t>
                      </a:r>
                      <a:r>
                        <a:rPr lang="en-GB">
                          <a:highlight>
                            <a:srgbClr val="FFFFFF"/>
                          </a:highlight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x </a:t>
                      </a:r>
                      <a:r>
                        <a:rPr lang="en-GB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in range(3):</a:t>
                      </a:r>
                      <a:endParaRPr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    drucken(x)</a:t>
                      </a:r>
                      <a:endParaRPr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88900" marR="88900" marT="88900" marB="88900">
                    <a:lnL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sp>
        <p:nvSpPr>
          <p:cNvPr id="274" name="Google Shape;274;p32"/>
          <p:cNvSpPr txBox="1"/>
          <p:nvPr/>
        </p:nvSpPr>
        <p:spPr>
          <a:xfrm>
            <a:off x="4726200" y="1168925"/>
            <a:ext cx="3000000" cy="38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lt1"/>
                </a:solidFill>
                <a:highlight>
                  <a:schemeClr val="dk1"/>
                </a:highlight>
                <a:latin typeface="Quicksand"/>
                <a:ea typeface="Quicksand"/>
                <a:cs typeface="Quicksand"/>
                <a:sym typeface="Quicksand"/>
              </a:rPr>
              <a:t> Funktion </a:t>
            </a:r>
            <a:r>
              <a:rPr lang="en-GB">
                <a:solidFill>
                  <a:schemeClr val="dk1"/>
                </a:solidFill>
                <a:highlight>
                  <a:schemeClr val="dk1"/>
                </a:highlight>
                <a:latin typeface="Quicksand"/>
                <a:ea typeface="Quicksand"/>
                <a:cs typeface="Quicksand"/>
                <a:sym typeface="Quicksand"/>
              </a:rPr>
              <a:t>. 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275" name="Google Shape;275;p32"/>
          <p:cNvSpPr txBox="1"/>
          <p:nvPr/>
        </p:nvSpPr>
        <p:spPr>
          <a:xfrm>
            <a:off x="4726270" y="3003654"/>
            <a:ext cx="1224600" cy="36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x</a:t>
            </a:r>
            <a:endParaRPr/>
          </a:p>
        </p:txBody>
      </p:sp>
      <p:sp>
        <p:nvSpPr>
          <p:cNvPr id="276" name="Google Shape;276;p32"/>
          <p:cNvSpPr/>
          <p:nvPr/>
        </p:nvSpPr>
        <p:spPr>
          <a:xfrm>
            <a:off x="6199800" y="3028190"/>
            <a:ext cx="1371600" cy="3141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18000" rIns="91425" bIns="0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2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277" name="Google Shape;277;p32"/>
          <p:cNvSpPr txBox="1"/>
          <p:nvPr/>
        </p:nvSpPr>
        <p:spPr>
          <a:xfrm>
            <a:off x="4726200" y="2633903"/>
            <a:ext cx="2126700" cy="36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54000" bIns="91425" anchor="t" anchorCtr="0">
            <a:noAutofit/>
          </a:bodyPr>
          <a:lstStyle/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FFFFFF"/>
                </a:solidFill>
                <a:highlight>
                  <a:schemeClr val="accent6"/>
                </a:highlight>
                <a:latin typeface="Quicksand"/>
                <a:ea typeface="Quicksand"/>
                <a:cs typeface="Quicksand"/>
                <a:sym typeface="Quicksand"/>
              </a:rPr>
              <a:t> Zustand </a:t>
            </a:r>
            <a:r>
              <a:rPr lang="en-GB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. </a:t>
            </a:r>
            <a:endParaRPr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278" name="Google Shape;278;p32"/>
          <p:cNvSpPr txBox="1"/>
          <p:nvPr/>
        </p:nvSpPr>
        <p:spPr>
          <a:xfrm>
            <a:off x="4736600" y="3602603"/>
            <a:ext cx="2126700" cy="36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54000" bIns="91425" anchor="t" anchorCtr="0">
            <a:noAutofit/>
          </a:bodyPr>
          <a:lstStyle/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FFFFFF"/>
                </a:solidFill>
                <a:highlight>
                  <a:schemeClr val="accent6"/>
                </a:highlight>
                <a:latin typeface="Quicksand"/>
                <a:ea typeface="Quicksand"/>
                <a:cs typeface="Quicksand"/>
                <a:sym typeface="Quicksand"/>
              </a:rPr>
              <a:t> Ausgang </a:t>
            </a:r>
            <a:r>
              <a:rPr lang="en-GB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. </a:t>
            </a:r>
            <a:endParaRPr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279" name="Google Shape;279;p32"/>
          <p:cNvSpPr txBox="1"/>
          <p:nvPr/>
        </p:nvSpPr>
        <p:spPr>
          <a:xfrm>
            <a:off x="310900" y="2304653"/>
            <a:ext cx="2126700" cy="36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54000" bIns="91425" anchor="t" anchorCtr="0">
            <a:noAutofit/>
          </a:bodyPr>
          <a:lstStyle/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FFFFFF"/>
                </a:solidFill>
                <a:highlight>
                  <a:schemeClr val="accent6"/>
                </a:highlight>
                <a:latin typeface="Quicksand"/>
                <a:ea typeface="Quicksand"/>
                <a:cs typeface="Quicksand"/>
                <a:sym typeface="Quicksand"/>
              </a:rPr>
              <a:t> Prozess </a:t>
            </a:r>
            <a:r>
              <a:rPr lang="en-GB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. </a:t>
            </a:r>
            <a:endParaRPr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280" name="Google Shape;280;p32"/>
          <p:cNvSpPr txBox="1"/>
          <p:nvPr/>
        </p:nvSpPr>
        <p:spPr>
          <a:xfrm>
            <a:off x="4772558" y="1558018"/>
            <a:ext cx="3300000" cy="94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Bereich(3)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    0, </a:t>
            </a: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1</a:t>
            </a: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, </a:t>
            </a:r>
            <a:r>
              <a:rPr lang="en-GB" b="1">
                <a:latin typeface="Roboto Mono"/>
                <a:ea typeface="Roboto Mono"/>
                <a:cs typeface="Roboto Mono"/>
                <a:sym typeface="Roboto Mono"/>
              </a:rPr>
              <a:t>2</a:t>
            </a:r>
            <a:endParaRPr b="1"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281" name="Google Shape;281;p32"/>
          <p:cNvSpPr txBox="1"/>
          <p:nvPr/>
        </p:nvSpPr>
        <p:spPr>
          <a:xfrm>
            <a:off x="4772545" y="4040429"/>
            <a:ext cx="1224600" cy="36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accent1"/>
        </a:solidFill>
      </p:bgPr>
    </p:bg>
    <p:spTree>
      <p:nvGrpSpPr>
        <p:cNvPr id="285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p33"/>
          <p:cNvSpPr txBox="1"/>
          <p:nvPr>
            <p:ph type="body" idx="1"/>
          </p:nvPr>
        </p:nvSpPr>
        <p:spPr>
          <a:xfrm>
            <a:off x="310900" y="1017724"/>
            <a:ext cx="4096500" cy="365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/>
              <a:t>Der in </a:t>
            </a: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x </a:t>
            </a:r>
            <a:r>
              <a:rPr lang="en-GB"/>
              <a:t>festgehaltene Wert </a:t>
            </a:r>
            <a:r>
              <a:rPr lang="en-GB"/>
              <a:t>wird als Ausgabe angezeigt.  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287" name="Google Shape;287;p33"/>
          <p:cNvSpPr txBox="1"/>
          <p:nvPr>
            <p:ph type="title"/>
          </p:nvPr>
        </p:nvSpPr>
        <p:spPr>
          <a:xfrm>
            <a:off x="310900" y="313512"/>
            <a:ext cx="8521200" cy="69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Ein Durchgang: </a:t>
            </a:r>
            <a:r>
              <a:rPr lang="en-GB"/>
              <a:t>for-Schleife</a:t>
            </a:r>
            <a:endParaRPr/>
          </a:p>
        </p:txBody>
      </p:sp>
      <p:sp>
        <p:nvSpPr>
          <p:cNvPr id="288" name="Google Shape;288;p33"/>
          <p:cNvSpPr txBox="1"/>
          <p:nvPr>
            <p:ph type="subTitle" idx="3"/>
          </p:nvPr>
        </p:nvSpPr>
        <p:spPr>
          <a:xfrm>
            <a:off x="6840000" y="0"/>
            <a:ext cx="1959900" cy="314100"/>
          </a:xfrm>
          <a:prstGeom prst="rect">
            <a:avLst/>
          </a:prstGeom>
        </p:spPr>
        <p:txBody>
          <a:bodyPr spcFirstLastPara="1" wrap="square" lIns="91425" tIns="91425" rIns="0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Tätigkeit 1</a:t>
            </a:r>
            <a:endParaRPr/>
          </a:p>
        </p:txBody>
      </p:sp>
      <p:graphicFrame>
        <p:nvGraphicFramePr>
          <p:cNvPr id="289" name="Google Shape;289;p33"/>
          <p:cNvGraphicFramePr/>
          <p:nvPr/>
        </p:nvGraphicFramePr>
        <p:xfrm>
          <a:off x="310900" y="11689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{CD7AC785-B4E4-4C0E-AAEB-D44802532BA7}</a:tableStyleId>
              </a:tblPr>
              <a:tblGrid>
                <a:gridCol w="377800"/>
                <a:gridCol w="3722875"/>
              </a:tblGrid>
              <a:tr h="393700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666666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1</a:t>
                      </a:r>
                      <a:endParaRPr>
                        <a:solidFill>
                          <a:srgbClr val="666666"/>
                        </a:solidFill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666666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2</a:t>
                      </a:r>
                      <a:endParaRPr>
                        <a:solidFill>
                          <a:srgbClr val="666666"/>
                        </a:solidFill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88900" marR="88900" marT="88900" marB="88900">
                    <a:lnL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for x in range(3):</a:t>
                      </a:r>
                      <a:endParaRPr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highlight>
                            <a:srgbClr val="FFFFFF"/>
                          </a:highlight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    drucken(x)</a:t>
                      </a:r>
                      <a:endParaRPr>
                        <a:highlight>
                          <a:srgbClr val="FFFFFF"/>
                        </a:highlight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88900" marR="88900" marT="88900" marB="88900">
                    <a:lnL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sp>
        <p:nvSpPr>
          <p:cNvPr id="290" name="Google Shape;290;p33"/>
          <p:cNvSpPr txBox="1"/>
          <p:nvPr/>
        </p:nvSpPr>
        <p:spPr>
          <a:xfrm>
            <a:off x="4726200" y="1168925"/>
            <a:ext cx="3000000" cy="38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lt1"/>
                </a:solidFill>
                <a:highlight>
                  <a:schemeClr val="dk1"/>
                </a:highlight>
                <a:latin typeface="Quicksand"/>
                <a:ea typeface="Quicksand"/>
                <a:cs typeface="Quicksand"/>
                <a:sym typeface="Quicksand"/>
              </a:rPr>
              <a:t> Funktion </a:t>
            </a:r>
            <a:r>
              <a:rPr lang="en-GB">
                <a:solidFill>
                  <a:schemeClr val="dk1"/>
                </a:solidFill>
                <a:highlight>
                  <a:schemeClr val="dk1"/>
                </a:highlight>
                <a:latin typeface="Quicksand"/>
                <a:ea typeface="Quicksand"/>
                <a:cs typeface="Quicksand"/>
                <a:sym typeface="Quicksand"/>
              </a:rPr>
              <a:t>. 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291" name="Google Shape;291;p33"/>
          <p:cNvSpPr txBox="1"/>
          <p:nvPr/>
        </p:nvSpPr>
        <p:spPr>
          <a:xfrm>
            <a:off x="4726270" y="3003654"/>
            <a:ext cx="1224600" cy="36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x</a:t>
            </a:r>
            <a:endParaRPr/>
          </a:p>
        </p:txBody>
      </p:sp>
      <p:sp>
        <p:nvSpPr>
          <p:cNvPr id="292" name="Google Shape;292;p33"/>
          <p:cNvSpPr/>
          <p:nvPr/>
        </p:nvSpPr>
        <p:spPr>
          <a:xfrm>
            <a:off x="6199800" y="3028190"/>
            <a:ext cx="1371600" cy="3141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18000" rIns="91425" bIns="0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2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293" name="Google Shape;293;p33"/>
          <p:cNvSpPr txBox="1"/>
          <p:nvPr/>
        </p:nvSpPr>
        <p:spPr>
          <a:xfrm>
            <a:off x="4726200" y="2633903"/>
            <a:ext cx="2126700" cy="36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54000" bIns="91425" anchor="t" anchorCtr="0">
            <a:noAutofit/>
          </a:bodyPr>
          <a:lstStyle/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FFFFFF"/>
                </a:solidFill>
                <a:highlight>
                  <a:schemeClr val="accent6"/>
                </a:highlight>
                <a:latin typeface="Quicksand"/>
                <a:ea typeface="Quicksand"/>
                <a:cs typeface="Quicksand"/>
                <a:sym typeface="Quicksand"/>
              </a:rPr>
              <a:t> Zustand </a:t>
            </a:r>
            <a:r>
              <a:rPr lang="en-GB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. </a:t>
            </a:r>
            <a:endParaRPr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294" name="Google Shape;294;p33"/>
          <p:cNvSpPr txBox="1"/>
          <p:nvPr/>
        </p:nvSpPr>
        <p:spPr>
          <a:xfrm>
            <a:off x="4736600" y="3602603"/>
            <a:ext cx="2126700" cy="36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54000" bIns="91425" anchor="t" anchorCtr="0">
            <a:noAutofit/>
          </a:bodyPr>
          <a:lstStyle/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FFFFFF"/>
                </a:solidFill>
                <a:highlight>
                  <a:schemeClr val="accent6"/>
                </a:highlight>
                <a:latin typeface="Quicksand"/>
                <a:ea typeface="Quicksand"/>
                <a:cs typeface="Quicksand"/>
                <a:sym typeface="Quicksand"/>
              </a:rPr>
              <a:t> Ausgang </a:t>
            </a:r>
            <a:r>
              <a:rPr lang="en-GB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. </a:t>
            </a:r>
            <a:endParaRPr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295" name="Google Shape;295;p33"/>
          <p:cNvSpPr txBox="1"/>
          <p:nvPr/>
        </p:nvSpPr>
        <p:spPr>
          <a:xfrm>
            <a:off x="310900" y="2304653"/>
            <a:ext cx="2126700" cy="36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54000" bIns="91425" anchor="t" anchorCtr="0">
            <a:noAutofit/>
          </a:bodyPr>
          <a:lstStyle/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FFFFFF"/>
                </a:solidFill>
                <a:highlight>
                  <a:schemeClr val="accent6"/>
                </a:highlight>
                <a:latin typeface="Quicksand"/>
                <a:ea typeface="Quicksand"/>
                <a:cs typeface="Quicksand"/>
                <a:sym typeface="Quicksand"/>
              </a:rPr>
              <a:t> Prozess </a:t>
            </a:r>
            <a:r>
              <a:rPr lang="en-GB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. </a:t>
            </a:r>
            <a:endParaRPr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296" name="Google Shape;296;p33"/>
          <p:cNvSpPr txBox="1"/>
          <p:nvPr/>
        </p:nvSpPr>
        <p:spPr>
          <a:xfrm>
            <a:off x="4772558" y="1558018"/>
            <a:ext cx="3300000" cy="94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Bereich(3)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    0, </a:t>
            </a: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1</a:t>
            </a: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, </a:t>
            </a:r>
            <a:r>
              <a:rPr lang="en-GB" b="1">
                <a:latin typeface="Roboto Mono"/>
                <a:ea typeface="Roboto Mono"/>
                <a:cs typeface="Roboto Mono"/>
                <a:sym typeface="Roboto Mono"/>
              </a:rPr>
              <a:t>2</a:t>
            </a:r>
            <a:endParaRPr b="1"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297" name="Google Shape;297;p33"/>
          <p:cNvSpPr txBox="1"/>
          <p:nvPr/>
        </p:nvSpPr>
        <p:spPr>
          <a:xfrm>
            <a:off x="4772545" y="4040429"/>
            <a:ext cx="1224600" cy="36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2</a:t>
            </a:r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accent1"/>
        </a:solidFill>
      </p:bgPr>
    </p:bg>
    <p:spTree>
      <p:nvGrpSpPr>
        <p:cNvPr id="30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p34"/>
          <p:cNvSpPr txBox="1"/>
          <p:nvPr>
            <p:ph type="body" idx="1"/>
          </p:nvPr>
        </p:nvSpPr>
        <p:spPr>
          <a:xfrm>
            <a:off x="310900" y="1017724"/>
            <a:ext cx="4096500" cy="365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/>
              <a:t>Das Ende der Sequenz ist erreicht und die Schleife wird beendet. 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303" name="Google Shape;303;p34"/>
          <p:cNvSpPr txBox="1"/>
          <p:nvPr>
            <p:ph type="title"/>
          </p:nvPr>
        </p:nvSpPr>
        <p:spPr>
          <a:xfrm>
            <a:off x="310900" y="313512"/>
            <a:ext cx="8521200" cy="69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Ein Durchgang: </a:t>
            </a:r>
            <a:r>
              <a:rPr lang="en-GB"/>
              <a:t>for-Schleife</a:t>
            </a:r>
            <a:endParaRPr/>
          </a:p>
        </p:txBody>
      </p:sp>
      <p:sp>
        <p:nvSpPr>
          <p:cNvPr id="304" name="Google Shape;304;p34"/>
          <p:cNvSpPr txBox="1"/>
          <p:nvPr>
            <p:ph type="subTitle" idx="3"/>
          </p:nvPr>
        </p:nvSpPr>
        <p:spPr>
          <a:xfrm>
            <a:off x="6840000" y="0"/>
            <a:ext cx="1959900" cy="314100"/>
          </a:xfrm>
          <a:prstGeom prst="rect">
            <a:avLst/>
          </a:prstGeom>
        </p:spPr>
        <p:txBody>
          <a:bodyPr spcFirstLastPara="1" wrap="square" lIns="91425" tIns="91425" rIns="0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Tätigkeit 1</a:t>
            </a:r>
            <a:endParaRPr/>
          </a:p>
        </p:txBody>
      </p:sp>
      <p:graphicFrame>
        <p:nvGraphicFramePr>
          <p:cNvPr id="305" name="Google Shape;305;p34"/>
          <p:cNvGraphicFramePr/>
          <p:nvPr/>
        </p:nvGraphicFramePr>
        <p:xfrm>
          <a:off x="310900" y="11689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{CD7AC785-B4E4-4C0E-AAEB-D44802532BA7}</a:tableStyleId>
              </a:tblPr>
              <a:tblGrid>
                <a:gridCol w="377800"/>
                <a:gridCol w="3722875"/>
              </a:tblGrid>
              <a:tr h="393700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666666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1</a:t>
                      </a:r>
                      <a:endParaRPr>
                        <a:solidFill>
                          <a:srgbClr val="666666"/>
                        </a:solidFill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666666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2</a:t>
                      </a:r>
                      <a:endParaRPr>
                        <a:solidFill>
                          <a:srgbClr val="666666"/>
                        </a:solidFill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88900" marR="88900" marT="88900" marB="88900">
                    <a:lnL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for x in range(3):</a:t>
                      </a:r>
                      <a:endParaRPr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    drucken(x)</a:t>
                      </a:r>
                      <a:endParaRPr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88900" marR="88900" marT="88900" marB="88900">
                    <a:lnL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sp>
        <p:nvSpPr>
          <p:cNvPr id="306" name="Google Shape;306;p34"/>
          <p:cNvSpPr txBox="1"/>
          <p:nvPr/>
        </p:nvSpPr>
        <p:spPr>
          <a:xfrm>
            <a:off x="4726200" y="1168925"/>
            <a:ext cx="3000000" cy="38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lt1"/>
                </a:solidFill>
                <a:highlight>
                  <a:schemeClr val="dk1"/>
                </a:highlight>
                <a:latin typeface="Quicksand"/>
                <a:ea typeface="Quicksand"/>
                <a:cs typeface="Quicksand"/>
                <a:sym typeface="Quicksand"/>
              </a:rPr>
              <a:t> Funktion </a:t>
            </a:r>
            <a:r>
              <a:rPr lang="en-GB">
                <a:solidFill>
                  <a:schemeClr val="dk1"/>
                </a:solidFill>
                <a:highlight>
                  <a:schemeClr val="dk1"/>
                </a:highlight>
                <a:latin typeface="Quicksand"/>
                <a:ea typeface="Quicksand"/>
                <a:cs typeface="Quicksand"/>
                <a:sym typeface="Quicksand"/>
              </a:rPr>
              <a:t>. 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307" name="Google Shape;307;p34"/>
          <p:cNvSpPr txBox="1"/>
          <p:nvPr/>
        </p:nvSpPr>
        <p:spPr>
          <a:xfrm>
            <a:off x="4726270" y="3003654"/>
            <a:ext cx="1224600" cy="36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x</a:t>
            </a:r>
            <a:endParaRPr/>
          </a:p>
        </p:txBody>
      </p:sp>
      <p:sp>
        <p:nvSpPr>
          <p:cNvPr id="308" name="Google Shape;308;p34"/>
          <p:cNvSpPr/>
          <p:nvPr/>
        </p:nvSpPr>
        <p:spPr>
          <a:xfrm>
            <a:off x="6199800" y="3028190"/>
            <a:ext cx="1371600" cy="3141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18000" rIns="91425" bIns="0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2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309" name="Google Shape;309;p34"/>
          <p:cNvSpPr txBox="1"/>
          <p:nvPr/>
        </p:nvSpPr>
        <p:spPr>
          <a:xfrm>
            <a:off x="4726200" y="2633903"/>
            <a:ext cx="2126700" cy="36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54000" bIns="91425" anchor="t" anchorCtr="0">
            <a:noAutofit/>
          </a:bodyPr>
          <a:lstStyle/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FFFFFF"/>
                </a:solidFill>
                <a:highlight>
                  <a:schemeClr val="accent6"/>
                </a:highlight>
                <a:latin typeface="Quicksand"/>
                <a:ea typeface="Quicksand"/>
                <a:cs typeface="Quicksand"/>
                <a:sym typeface="Quicksand"/>
              </a:rPr>
              <a:t> Zustand </a:t>
            </a:r>
            <a:r>
              <a:rPr lang="en-GB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. </a:t>
            </a:r>
            <a:endParaRPr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310" name="Google Shape;310;p34"/>
          <p:cNvSpPr txBox="1"/>
          <p:nvPr/>
        </p:nvSpPr>
        <p:spPr>
          <a:xfrm>
            <a:off x="4736600" y="3602603"/>
            <a:ext cx="2126700" cy="36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54000" bIns="91425" anchor="t" anchorCtr="0">
            <a:noAutofit/>
          </a:bodyPr>
          <a:lstStyle/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FFFFFF"/>
                </a:solidFill>
                <a:highlight>
                  <a:schemeClr val="accent6"/>
                </a:highlight>
                <a:latin typeface="Quicksand"/>
                <a:ea typeface="Quicksand"/>
                <a:cs typeface="Quicksand"/>
                <a:sym typeface="Quicksand"/>
              </a:rPr>
              <a:t> Ausgang </a:t>
            </a:r>
            <a:r>
              <a:rPr lang="en-GB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. </a:t>
            </a:r>
            <a:endParaRPr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311" name="Google Shape;311;p34"/>
          <p:cNvSpPr txBox="1"/>
          <p:nvPr/>
        </p:nvSpPr>
        <p:spPr>
          <a:xfrm>
            <a:off x="310900" y="2304653"/>
            <a:ext cx="2126700" cy="36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54000" bIns="91425" anchor="t" anchorCtr="0">
            <a:noAutofit/>
          </a:bodyPr>
          <a:lstStyle/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FFFFFF"/>
                </a:solidFill>
                <a:highlight>
                  <a:schemeClr val="accent6"/>
                </a:highlight>
                <a:latin typeface="Quicksand"/>
                <a:ea typeface="Quicksand"/>
                <a:cs typeface="Quicksand"/>
                <a:sym typeface="Quicksand"/>
              </a:rPr>
              <a:t> Prozess </a:t>
            </a:r>
            <a:r>
              <a:rPr lang="en-GB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. </a:t>
            </a:r>
            <a:endParaRPr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312" name="Google Shape;312;p34"/>
          <p:cNvSpPr txBox="1"/>
          <p:nvPr/>
        </p:nvSpPr>
        <p:spPr>
          <a:xfrm>
            <a:off x="4772558" y="1558018"/>
            <a:ext cx="3300000" cy="94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Bereich(3)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    0, 1, </a:t>
            </a: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2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accent1"/>
        </a:solidFill>
      </p:bgPr>
    </p:bg>
    <p:spTree>
      <p:nvGrpSpPr>
        <p:cNvPr id="316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Google Shape;317;p35"/>
          <p:cNvSpPr txBox="1"/>
          <p:nvPr>
            <p:ph type="body" idx="1"/>
          </p:nvPr>
        </p:nvSpPr>
        <p:spPr>
          <a:xfrm>
            <a:off x="310900" y="1017724"/>
            <a:ext cx="4096500" cy="365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>
                <a:solidFill>
                  <a:srgbClr val="000000"/>
                </a:solidFill>
                <a:latin typeface="Roboto Mono"/>
                <a:ea typeface="Roboto Mono"/>
                <a:cs typeface="Roboto Mono"/>
                <a:sym typeface="Roboto Mono"/>
              </a:rPr>
              <a:t>Bereich(</a:t>
            </a:r>
            <a:r>
              <a:rPr lang="en-GB" sz="1400" b="1">
                <a:solidFill>
                  <a:srgbClr val="000000"/>
                </a:solidFill>
                <a:highlight>
                  <a:srgbClr val="FFFFFF"/>
                </a:highlight>
                <a:latin typeface="Roboto Mono"/>
                <a:ea typeface="Roboto Mono"/>
                <a:cs typeface="Roboto Mono"/>
                <a:sym typeface="Roboto Mono"/>
              </a:rPr>
              <a:t>5</a:t>
            </a:r>
            <a:r>
              <a:rPr lang="en-GB" sz="1400">
                <a:solidFill>
                  <a:srgbClr val="000000"/>
                </a:solidFill>
                <a:latin typeface="Roboto Mono"/>
                <a:ea typeface="Roboto Mono"/>
                <a:cs typeface="Roboto Mono"/>
                <a:sym typeface="Roboto Mono"/>
              </a:rPr>
              <a:t>)</a:t>
            </a:r>
            <a:endParaRPr sz="1400">
              <a:solidFill>
                <a:srgbClr val="000000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>
                <a:solidFill>
                  <a:srgbClr val="000000"/>
                </a:solidFill>
                <a:latin typeface="Roboto Mono"/>
                <a:ea typeface="Roboto Mono"/>
                <a:cs typeface="Roboto Mono"/>
                <a:sym typeface="Roboto Mono"/>
              </a:rPr>
              <a:t>0, 1, 2, 3, 4</a:t>
            </a:r>
            <a:endParaRPr sz="1400">
              <a:solidFill>
                <a:srgbClr val="000000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000000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000000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000000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>
                <a:solidFill>
                  <a:srgbClr val="000000"/>
                </a:solidFill>
                <a:latin typeface="Roboto Mono"/>
                <a:ea typeface="Roboto Mono"/>
                <a:cs typeface="Roboto Mono"/>
                <a:sym typeface="Roboto Mono"/>
              </a:rPr>
              <a:t>Bereich(</a:t>
            </a:r>
            <a:r>
              <a:rPr lang="en-GB" sz="1400" b="1">
                <a:solidFill>
                  <a:srgbClr val="000000"/>
                </a:solidFill>
                <a:highlight>
                  <a:srgbClr val="FFFFFF"/>
                </a:highlight>
                <a:latin typeface="Roboto Mono"/>
                <a:ea typeface="Roboto Mono"/>
                <a:cs typeface="Roboto Mono"/>
                <a:sym typeface="Roboto Mono"/>
              </a:rPr>
              <a:t>3,10</a:t>
            </a:r>
            <a:r>
              <a:rPr lang="en-GB" sz="1400">
                <a:solidFill>
                  <a:srgbClr val="000000"/>
                </a:solidFill>
                <a:latin typeface="Roboto Mono"/>
                <a:ea typeface="Roboto Mono"/>
                <a:cs typeface="Roboto Mono"/>
                <a:sym typeface="Roboto Mono"/>
              </a:rPr>
              <a:t>)</a:t>
            </a:r>
            <a:endParaRPr sz="1400">
              <a:solidFill>
                <a:srgbClr val="000000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>
                <a:solidFill>
                  <a:srgbClr val="000000"/>
                </a:solidFill>
                <a:latin typeface="Roboto Mono"/>
                <a:ea typeface="Roboto Mono"/>
                <a:cs typeface="Roboto Mono"/>
                <a:sym typeface="Roboto Mono"/>
              </a:rPr>
              <a:t>3, 4, 5, 6, 7, 8, 9</a:t>
            </a:r>
            <a:endParaRPr sz="1400">
              <a:solidFill>
                <a:srgbClr val="000000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000000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000000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000000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>
                <a:solidFill>
                  <a:srgbClr val="000000"/>
                </a:solidFill>
                <a:latin typeface="Roboto Mono"/>
                <a:ea typeface="Roboto Mono"/>
                <a:cs typeface="Roboto Mono"/>
                <a:sym typeface="Roboto Mono"/>
              </a:rPr>
              <a:t>Bereich(</a:t>
            </a:r>
            <a:r>
              <a:rPr lang="en-GB" sz="1400" b="1">
                <a:solidFill>
                  <a:srgbClr val="000000"/>
                </a:solidFill>
                <a:highlight>
                  <a:srgbClr val="FFFFFF"/>
                </a:highlight>
                <a:latin typeface="Roboto Mono"/>
                <a:ea typeface="Roboto Mono"/>
                <a:cs typeface="Roboto Mono"/>
                <a:sym typeface="Roboto Mono"/>
              </a:rPr>
              <a:t>1, 11, 2</a:t>
            </a:r>
            <a:r>
              <a:rPr lang="en-GB" sz="1400">
                <a:solidFill>
                  <a:srgbClr val="000000"/>
                </a:solidFill>
                <a:latin typeface="Roboto Mono"/>
                <a:ea typeface="Roboto Mono"/>
                <a:cs typeface="Roboto Mono"/>
                <a:sym typeface="Roboto Mono"/>
              </a:rPr>
              <a:t>)</a:t>
            </a:r>
            <a:endParaRPr sz="1400">
              <a:solidFill>
                <a:srgbClr val="000000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>
                <a:solidFill>
                  <a:srgbClr val="000000"/>
                </a:solidFill>
                <a:latin typeface="Roboto Mono"/>
                <a:ea typeface="Roboto Mono"/>
                <a:cs typeface="Roboto Mono"/>
                <a:sym typeface="Roboto Mono"/>
              </a:rPr>
              <a:t>1, 3, 5, 7, 9</a:t>
            </a:r>
            <a:endParaRPr sz="1400">
              <a:solidFill>
                <a:srgbClr val="000000"/>
              </a:solidFill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318" name="Google Shape;318;p35"/>
          <p:cNvSpPr txBox="1"/>
          <p:nvPr>
            <p:ph type="title"/>
          </p:nvPr>
        </p:nvSpPr>
        <p:spPr>
          <a:xfrm>
            <a:off x="310900" y="313512"/>
            <a:ext cx="8521200" cy="69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Beispiele für Zahlenfolgen</a:t>
            </a:r>
            <a:endParaRPr/>
          </a:p>
        </p:txBody>
      </p:sp>
      <p:sp>
        <p:nvSpPr>
          <p:cNvPr id="319" name="Google Shape;319;p35"/>
          <p:cNvSpPr txBox="1"/>
          <p:nvPr>
            <p:ph type="body" idx="2"/>
          </p:nvPr>
        </p:nvSpPr>
        <p:spPr>
          <a:xfrm>
            <a:off x="4736600" y="1017700"/>
            <a:ext cx="4096500" cy="365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/>
              <a:t>Übergeben Sie </a:t>
            </a:r>
            <a:r>
              <a:rPr lang="en-GB" sz="1400" b="1"/>
              <a:t>einen </a:t>
            </a:r>
            <a:r>
              <a:rPr lang="en-GB" sz="1400"/>
              <a:t>Wert und dieser wird als Endpunkt verwendet. </a:t>
            </a:r>
            <a:endParaRPr sz="1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br>
              <a:rPr lang="en-GB" sz="1400"/>
            </a:br>
            <a:endParaRPr sz="1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 sz="1400"/>
              <a:t>Übergeben Sie </a:t>
            </a:r>
            <a:r>
              <a:rPr lang="en-GB" sz="1400" b="1"/>
              <a:t>zwei </a:t>
            </a:r>
            <a:r>
              <a:rPr lang="en-GB" sz="1400"/>
              <a:t>Werte, die als Start- und Endpunkt verwendet werden.</a:t>
            </a:r>
            <a:br>
              <a:rPr lang="en-GB" sz="1400"/>
            </a:br>
            <a:endParaRPr sz="14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-GB" sz="1400"/>
              <a:t>Übergeben Sie </a:t>
            </a:r>
            <a:r>
              <a:rPr lang="en-GB" sz="1400" b="1"/>
              <a:t>drei </a:t>
            </a:r>
            <a:r>
              <a:rPr lang="en-GB" sz="1400"/>
              <a:t>Werte, die als Start, Ende und Schrittweite verwendet werden.</a:t>
            </a:r>
            <a:endParaRPr sz="1400"/>
          </a:p>
        </p:txBody>
      </p:sp>
      <p:sp>
        <p:nvSpPr>
          <p:cNvPr id="320" name="Google Shape;320;p35"/>
          <p:cNvSpPr txBox="1"/>
          <p:nvPr>
            <p:ph type="subTitle" idx="3"/>
          </p:nvPr>
        </p:nvSpPr>
        <p:spPr>
          <a:xfrm>
            <a:off x="6840000" y="0"/>
            <a:ext cx="1959900" cy="314100"/>
          </a:xfrm>
          <a:prstGeom prst="rect">
            <a:avLst/>
          </a:prstGeom>
        </p:spPr>
        <p:txBody>
          <a:bodyPr spcFirstLastPara="1" wrap="square" lIns="91425" tIns="91425" rIns="0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Tätigkeit 1</a:t>
            </a:r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accent2"/>
        </a:solidFill>
      </p:bgPr>
    </p:bg>
    <p:spTree>
      <p:nvGrpSpPr>
        <p:cNvPr id="324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Google Shape;325;p36"/>
          <p:cNvSpPr txBox="1"/>
          <p:nvPr>
            <p:ph type="body" idx="1"/>
          </p:nvPr>
        </p:nvSpPr>
        <p:spPr>
          <a:xfrm>
            <a:off x="310900" y="1017724"/>
            <a:ext cx="4096500" cy="365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GB"/>
              <a:t>Verwenden Sie das Arbeitsblatt, um einen Generator für das Einmaleins zu erkunden und zu erweitern. </a:t>
            </a:r>
            <a:endParaRPr/>
          </a:p>
        </p:txBody>
      </p:sp>
      <p:sp>
        <p:nvSpPr>
          <p:cNvPr id="326" name="Google Shape;326;p36"/>
          <p:cNvSpPr txBox="1"/>
          <p:nvPr>
            <p:ph type="title"/>
          </p:nvPr>
        </p:nvSpPr>
        <p:spPr>
          <a:xfrm>
            <a:off x="310900" y="313512"/>
            <a:ext cx="8521200" cy="69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Generator für Zeittafeln</a:t>
            </a:r>
            <a:endParaRPr/>
          </a:p>
        </p:txBody>
      </p:sp>
      <p:sp>
        <p:nvSpPr>
          <p:cNvPr id="327" name="Google Shape;327;p36"/>
          <p:cNvSpPr txBox="1"/>
          <p:nvPr>
            <p:ph type="subTitle" idx="3"/>
          </p:nvPr>
        </p:nvSpPr>
        <p:spPr>
          <a:xfrm>
            <a:off x="6840000" y="0"/>
            <a:ext cx="1959900" cy="314100"/>
          </a:xfrm>
          <a:prstGeom prst="rect">
            <a:avLst/>
          </a:prstGeom>
        </p:spPr>
        <p:txBody>
          <a:bodyPr spcFirstLastPara="1" wrap="square" lIns="91425" tIns="91425" rIns="0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Tätigkeit 2</a:t>
            </a:r>
            <a:endParaRPr/>
          </a:p>
        </p:txBody>
      </p:sp>
      <p:pic>
        <p:nvPicPr>
          <p:cNvPr id="328" name="Google Shape;328;p3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48020" y="1077463"/>
            <a:ext cx="4096499" cy="298856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2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3" name="Google Shape;333;p37"/>
          <p:cNvGraphicFramePr/>
          <p:nvPr/>
        </p:nvGraphicFramePr>
        <p:xfrm>
          <a:off x="4736600" y="13926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{CD4D2C49-D708-4682-8F49-73F70E494C8C}</a:tableStyleId>
              </a:tblPr>
              <a:tblGrid>
                <a:gridCol w="2162550"/>
                <a:gridCol w="1933950"/>
              </a:tblGrid>
              <a:tr h="9119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Schreiben Sie eine Beschreibung für eine </a:t>
                      </a:r>
                      <a:r>
                        <a:rPr lang="en-GB" sz="900"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while-Schleife</a:t>
                      </a:r>
                      <a:endParaRPr sz="900"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latin typeface="Handlee"/>
                        <a:ea typeface="Handlee"/>
                        <a:cs typeface="Handlee"/>
                        <a:sym typeface="Handlee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latin typeface="Handlee"/>
                        <a:ea typeface="Handlee"/>
                        <a:cs typeface="Handlee"/>
                        <a:sym typeface="Handlee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latin typeface="Handlee"/>
                        <a:ea typeface="Handlee"/>
                        <a:cs typeface="Handlee"/>
                        <a:sym typeface="Handlee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latin typeface="Handlee"/>
                        <a:ea typeface="Handlee"/>
                        <a:cs typeface="Handlee"/>
                        <a:sym typeface="Handlee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latin typeface="Handlee"/>
                        <a:ea typeface="Handlee"/>
                        <a:cs typeface="Handlee"/>
                        <a:sym typeface="Handlee"/>
                      </a:endParaRPr>
                    </a:p>
                  </a:txBody>
                  <a:tcPr marL="63500" marR="63500" marT="63500" marB="63500">
                    <a:solidFill>
                      <a:srgbClr val="EFEFEF"/>
                    </a:solidFill>
                  </a:tcPr>
                </a:tc>
              </a:tr>
              <a:tr h="9119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Eine Beschreibung für eine </a:t>
                      </a:r>
                      <a:r>
                        <a:rPr lang="en-GB" sz="900"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for-Schleife </a:t>
                      </a:r>
                      <a:r>
                        <a:rPr lang="en-GB" sz="900"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schreiben</a:t>
                      </a:r>
                      <a:endParaRPr sz="900"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latin typeface="Handlee"/>
                        <a:ea typeface="Handlee"/>
                        <a:cs typeface="Handlee"/>
                        <a:sym typeface="Handlee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latin typeface="Handlee"/>
                        <a:ea typeface="Handlee"/>
                        <a:cs typeface="Handlee"/>
                        <a:sym typeface="Handlee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latin typeface="Handlee"/>
                        <a:ea typeface="Handlee"/>
                        <a:cs typeface="Handlee"/>
                        <a:sym typeface="Handlee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latin typeface="Handlee"/>
                        <a:ea typeface="Handlee"/>
                        <a:cs typeface="Handlee"/>
                        <a:sym typeface="Handlee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latin typeface="Handlee"/>
                        <a:ea typeface="Handlee"/>
                        <a:cs typeface="Handlee"/>
                        <a:sym typeface="Handlee"/>
                      </a:endParaRPr>
                    </a:p>
                  </a:txBody>
                  <a:tcPr marL="63500" marR="63500" marT="63500" marB="63500">
                    <a:solidFill>
                      <a:srgbClr val="EFEFEF"/>
                    </a:solidFill>
                  </a:tcPr>
                </a:tc>
              </a:tr>
              <a:tr h="9119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Vergleich einer </a:t>
                      </a:r>
                      <a:r>
                        <a:rPr lang="en-GB" sz="900"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while-Schleife mit einer </a:t>
                      </a:r>
                      <a:r>
                        <a:rPr lang="en-GB" sz="900"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for-Schleife</a:t>
                      </a:r>
                      <a:endParaRPr sz="900"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latin typeface="Handlee"/>
                        <a:ea typeface="Handlee"/>
                        <a:cs typeface="Handlee"/>
                        <a:sym typeface="Handlee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latin typeface="Handlee"/>
                        <a:ea typeface="Handlee"/>
                        <a:cs typeface="Handlee"/>
                        <a:sym typeface="Handlee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latin typeface="Handlee"/>
                        <a:ea typeface="Handlee"/>
                        <a:cs typeface="Handlee"/>
                        <a:sym typeface="Handlee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latin typeface="Handlee"/>
                        <a:ea typeface="Handlee"/>
                        <a:cs typeface="Handlee"/>
                        <a:sym typeface="Handlee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latin typeface="Handlee"/>
                        <a:ea typeface="Handlee"/>
                        <a:cs typeface="Handlee"/>
                        <a:sym typeface="Handlee"/>
                      </a:endParaRPr>
                    </a:p>
                  </a:txBody>
                  <a:tcPr marL="63500" marR="63500" marT="63500" marB="63500">
                    <a:solidFill>
                      <a:srgbClr val="EFEFEF"/>
                    </a:solidFill>
                  </a:tcPr>
                </a:tc>
              </a:tr>
            </a:tbl>
          </a:graphicData>
        </a:graphic>
      </p:graphicFrame>
      <p:sp>
        <p:nvSpPr>
          <p:cNvPr id="334" name="Google Shape;334;p37"/>
          <p:cNvSpPr txBox="1"/>
          <p:nvPr>
            <p:ph type="body" idx="1"/>
          </p:nvPr>
        </p:nvSpPr>
        <p:spPr>
          <a:xfrm>
            <a:off x="310900" y="1017724"/>
            <a:ext cx="4096500" cy="365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GB"/>
              <a:t>Benutzen Sie das </a:t>
            </a:r>
            <a:r>
              <a:rPr lang="en-GB" b="1"/>
              <a:t>Arbeitsblatt</a:t>
            </a:r>
            <a:r>
              <a:rPr lang="en-GB"/>
              <a:t>, um eine </a:t>
            </a:r>
            <a:r>
              <a:rPr lang="en-GB"/>
              <a:t>while-Schleife und eine </a:t>
            </a:r>
            <a:r>
              <a:rPr lang="en-GB"/>
              <a:t>for-Schleife </a:t>
            </a:r>
            <a:r>
              <a:rPr lang="en-GB"/>
              <a:t>zu definieren </a:t>
            </a:r>
            <a:r>
              <a:rPr lang="en-GB"/>
              <a:t>und beide zu vergleichen.</a:t>
            </a:r>
            <a:endParaRPr/>
          </a:p>
        </p:txBody>
      </p:sp>
      <p:sp>
        <p:nvSpPr>
          <p:cNvPr id="335" name="Google Shape;335;p37"/>
          <p:cNvSpPr txBox="1"/>
          <p:nvPr>
            <p:ph type="title"/>
          </p:nvPr>
        </p:nvSpPr>
        <p:spPr>
          <a:xfrm>
            <a:off x="310900" y="313512"/>
            <a:ext cx="8521200" cy="69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Vergleich einer </a:t>
            </a:r>
            <a:r>
              <a:rPr lang="en-GB"/>
              <a:t>for-Schleife mit einer </a:t>
            </a:r>
            <a:r>
              <a:rPr lang="en-GB"/>
              <a:t>while-Schleife</a:t>
            </a:r>
            <a:endParaRPr/>
          </a:p>
        </p:txBody>
      </p:sp>
      <p:sp>
        <p:nvSpPr>
          <p:cNvPr id="336" name="Google Shape;336;p37"/>
          <p:cNvSpPr txBox="1"/>
          <p:nvPr>
            <p:ph type="subTitle" idx="3"/>
          </p:nvPr>
        </p:nvSpPr>
        <p:spPr>
          <a:xfrm>
            <a:off x="6840000" y="0"/>
            <a:ext cx="1959900" cy="314100"/>
          </a:xfrm>
          <a:prstGeom prst="rect">
            <a:avLst/>
          </a:prstGeom>
        </p:spPr>
        <p:txBody>
          <a:bodyPr spcFirstLastPara="1" wrap="square" lIns="91425" tIns="91425" rIns="0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Plenarsitzung</a:t>
            </a:r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0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Google Shape;341;p38"/>
          <p:cNvSpPr txBox="1"/>
          <p:nvPr>
            <p:ph type="body" idx="1"/>
          </p:nvPr>
        </p:nvSpPr>
        <p:spPr>
          <a:xfrm>
            <a:off x="310900" y="1017724"/>
            <a:ext cx="4096500" cy="365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/>
              <a:t>In dieser Lektion werden Sie...</a:t>
            </a:r>
            <a:endParaRPr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/>
              <a:t>Gelernt, wie man die </a:t>
            </a:r>
            <a:r>
              <a:rPr lang="en-GB"/>
              <a:t>Bereichsfunktion in einer </a:t>
            </a:r>
            <a:r>
              <a:rPr lang="en-GB"/>
              <a:t>for-Schleife </a:t>
            </a:r>
            <a:r>
              <a:rPr lang="en-GB"/>
              <a:t>verwendet 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342" name="Google Shape;342;p38"/>
          <p:cNvSpPr txBox="1"/>
          <p:nvPr>
            <p:ph type="title"/>
          </p:nvPr>
        </p:nvSpPr>
        <p:spPr>
          <a:xfrm>
            <a:off x="310900" y="313512"/>
            <a:ext cx="8521200" cy="69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Nächste Lektion</a:t>
            </a:r>
            <a:endParaRPr/>
          </a:p>
        </p:txBody>
      </p:sp>
      <p:sp>
        <p:nvSpPr>
          <p:cNvPr id="343" name="Google Shape;343;p38"/>
          <p:cNvSpPr txBox="1"/>
          <p:nvPr>
            <p:ph type="sldNum" idx="12"/>
          </p:nvPr>
        </p:nvSpPr>
        <p:spPr>
          <a:xfrm>
            <a:off x="8832200" y="4829300"/>
            <a:ext cx="311700" cy="3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'#'</a:t>
            </a:fld>
            <a:endParaRPr/>
          </a:p>
        </p:txBody>
      </p:sp>
      <p:sp>
        <p:nvSpPr>
          <p:cNvPr id="344" name="Google Shape;344;p38"/>
          <p:cNvSpPr txBox="1"/>
          <p:nvPr>
            <p:ph type="body" idx="2"/>
          </p:nvPr>
        </p:nvSpPr>
        <p:spPr>
          <a:xfrm>
            <a:off x="4736600" y="1017700"/>
            <a:ext cx="4096500" cy="365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/>
              <a:t>In der nächsten Lektion werden Sie...</a:t>
            </a:r>
            <a:endParaRPr b="1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-GB"/>
              <a:t>Iteration zur Durchführung von Validierungsprüfungen bei der Dateneingabe verwenden </a:t>
            </a:r>
            <a:endParaRPr/>
          </a:p>
        </p:txBody>
      </p:sp>
      <p:sp>
        <p:nvSpPr>
          <p:cNvPr id="345" name="Google Shape;345;p38"/>
          <p:cNvSpPr txBox="1"/>
          <p:nvPr>
            <p:ph type="subTitle" idx="3"/>
          </p:nvPr>
        </p:nvSpPr>
        <p:spPr>
          <a:xfrm>
            <a:off x="6840000" y="0"/>
            <a:ext cx="1959900" cy="314100"/>
          </a:xfrm>
          <a:prstGeom prst="rect">
            <a:avLst/>
          </a:prstGeom>
        </p:spPr>
        <p:txBody>
          <a:bodyPr spcFirstLastPara="1" wrap="square" lIns="91425" tIns="91425" rIns="0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Zusammenfassung</a:t>
            </a:r>
            <a:endParaRPr/>
          </a:p>
        </p:txBody>
      </p:sp>
    </p:spTree>
  </p:cSld>
  <p:clrMapOvr>
    <a:masterClrMapping/>
  </p:clrMapOvr>
</p:sld>
</file>

<file path=ppt/slides/slide28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F9F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F3296CD-A63C-4D4F-AAD6-347B6E792551}"/>
              </a:ext>
            </a:extLst>
          </p:cNvPr>
          <p:cNvSpPr txBox="1"/>
          <p:nvPr/>
        </p:nvSpPr>
        <p:spPr>
          <a:xfrm>
            <a:off x="289301" y="2779889"/>
            <a:ext cx="62227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noProof="1">
                <a:solidFill>
                  <a:srgbClr val="0F2B46"/>
                </a:solidFill>
                <a:latin typeface="Helvetica" pitchFamily="2" charset="0"/>
              </a:rPr>
              <a:t>Abonnieren Sie DeepL Pro, um dieses Dokument zu bearbeiten.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DDA699B-AA79-2E42-83E3-ACBDD53F87D8}"/>
              </a:ext>
            </a:extLst>
          </p:cNvPr>
          <p:cNvSpPr txBox="1"/>
          <p:nvPr/>
        </p:nvSpPr>
        <p:spPr>
          <a:xfrm>
            <a:off x="289301" y="3241554"/>
            <a:ext cx="48872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noProof="1">
                <a:solidFill>
                  <a:srgbClr val="0F2B46"/>
                </a:solidFill>
                <a:latin typeface="Helvetica" pitchFamily="2" charset="0"/>
              </a:rPr>
              <a:t>Weitere Informationen finden Sie auf </a:t>
            </a:r>
            <a:r>
              <a:rPr lang="de-DE" noProof="1">
                <a:solidFill>
                  <a:srgbClr val="006494"/>
                </a:solidFill>
                <a:latin typeface="Helvetica" pitchFamily="2" charset="0"/>
                <a:hlinkClick r:id="Raecc4eaf4b654bbc"/>
              </a:rPr>
              <a:t>www.DeepL.com/pro</a:t>
            </a:r>
            <a:r>
              <a:rPr lang="de-DE" noProof="1">
                <a:solidFill>
                  <a:srgbClr val="0F2B46"/>
                </a:solidFill>
                <a:latin typeface="Helvetica" pitchFamily="2" charset="0"/>
              </a:rPr>
              <a:t/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1465485-E747-EF46-84F2-5C5CB0F90C9B}"/>
              </a:ext>
            </a:extLst>
          </p:cNvPr>
          <p:cNvPicPr>
            <a:picLocks noChangeAspect="1"/>
          </p:cNvPicPr>
          <p:nvPr/>
        </p:nvPicPr>
        <p:blipFill>
          <a:blip r:embed="Rf3ee53c5c702492b"/>
          <a:stretch>
            <a:fillRect/>
          </a:stretch>
        </p:blipFill>
        <p:spPr>
          <a:xfrm>
            <a:off x="400512" y="1215557"/>
            <a:ext cx="2616200" cy="88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23645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4"/>
          <p:cNvSpPr txBox="1"/>
          <p:nvPr>
            <p:ph type="title"/>
          </p:nvPr>
        </p:nvSpPr>
        <p:spPr>
          <a:xfrm>
            <a:off x="310900" y="313512"/>
            <a:ext cx="8521200" cy="69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Eine Vorhersage treffen (denken, schreiben, paarweise teilen)</a:t>
            </a:r>
            <a:endParaRPr/>
          </a:p>
        </p:txBody>
      </p:sp>
      <p:sp>
        <p:nvSpPr>
          <p:cNvPr id="83" name="Google Shape;83;p14"/>
          <p:cNvSpPr txBox="1"/>
          <p:nvPr>
            <p:ph type="body" idx="2"/>
          </p:nvPr>
        </p:nvSpPr>
        <p:spPr>
          <a:xfrm>
            <a:off x="4736600" y="1017700"/>
            <a:ext cx="4096500" cy="365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GB"/>
              <a:t>Die Werte 0 bis 4 werden auf dem Bildschirm ausgegeben. </a:t>
            </a:r>
            <a:endParaRPr/>
          </a:p>
        </p:txBody>
      </p:sp>
      <p:sp>
        <p:nvSpPr>
          <p:cNvPr id="84" name="Google Shape;84;p14"/>
          <p:cNvSpPr txBox="1"/>
          <p:nvPr>
            <p:ph type="subTitle" idx="3"/>
          </p:nvPr>
        </p:nvSpPr>
        <p:spPr>
          <a:xfrm>
            <a:off x="6840000" y="0"/>
            <a:ext cx="1959900" cy="314100"/>
          </a:xfrm>
          <a:prstGeom prst="rect">
            <a:avLst/>
          </a:prstGeom>
        </p:spPr>
        <p:txBody>
          <a:bodyPr spcFirstLastPara="1" wrap="square" lIns="91425" tIns="91425" rIns="0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Starter-Aktivität</a:t>
            </a:r>
            <a:endParaRPr/>
          </a:p>
        </p:txBody>
      </p:sp>
      <p:graphicFrame>
        <p:nvGraphicFramePr>
          <p:cNvPr id="85" name="Google Shape;85;p14"/>
          <p:cNvGraphicFramePr/>
          <p:nvPr/>
        </p:nvGraphicFramePr>
        <p:xfrm>
          <a:off x="310900" y="11689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{CD7AC785-B4E4-4C0E-AAEB-D44802532BA7}</a:tableStyleId>
              </a:tblPr>
              <a:tblGrid>
                <a:gridCol w="377800"/>
                <a:gridCol w="3722875"/>
              </a:tblGrid>
              <a:tr h="393700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666666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1</a:t>
                      </a:r>
                      <a:endParaRPr>
                        <a:solidFill>
                          <a:srgbClr val="666666"/>
                        </a:solidFill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666666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2</a:t>
                      </a:r>
                      <a:endParaRPr>
                        <a:solidFill>
                          <a:srgbClr val="666666"/>
                        </a:solidFill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88900" marR="88900" marT="88900" marB="88900">
                    <a:lnL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for x in range(5):</a:t>
                      </a:r>
                      <a:endParaRPr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    drucken(x)</a:t>
                      </a:r>
                      <a:endParaRPr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88900" marR="88900" marT="88900" marB="88900">
                    <a:lnL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6" name="Google Shape;86;p14"/>
          <p:cNvGraphicFramePr/>
          <p:nvPr/>
        </p:nvGraphicFramePr>
        <p:xfrm>
          <a:off x="310900" y="26372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{CD7AC785-B4E4-4C0E-AAEB-D44802532BA7}</a:tableStyleId>
              </a:tblPr>
              <a:tblGrid>
                <a:gridCol w="377800"/>
                <a:gridCol w="3726650"/>
              </a:tblGrid>
              <a:tr h="1446325">
                <a:tc gridSpan="2"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0</a:t>
                      </a:r>
                      <a:endParaRPr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1</a:t>
                      </a:r>
                      <a:endParaRPr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2</a:t>
                      </a:r>
                      <a:endParaRPr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3</a:t>
                      </a:r>
                      <a:endParaRPr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4</a:t>
                      </a:r>
                      <a:endParaRPr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&gt;&gt;&gt;</a:t>
                      </a:r>
                      <a:endParaRPr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88900" marR="88900" marT="88900" marB="88900">
                    <a:lnL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FEFEF"/>
                    </a:solidFill>
                  </a:tcPr>
                </a:tc>
                <a:tc hMerge="1"/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2"/>
        </a:solidFill>
      </p:bgPr>
    </p:bg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5"/>
          <p:cNvSpPr txBox="1"/>
          <p:nvPr>
            <p:ph type="body" idx="1"/>
          </p:nvPr>
        </p:nvSpPr>
        <p:spPr>
          <a:xfrm>
            <a:off x="310900" y="1017725"/>
            <a:ext cx="8522100" cy="381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/>
              <a:t>In dieser Lektion lernen Sie:</a:t>
            </a:r>
            <a:endParaRPr b="1"/>
          </a:p>
          <a:p>
            <a:pPr marL="457200" lvl="0" indent="-3429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1800"/>
              <a:buChar char="●"/>
            </a:pPr>
            <a:r>
              <a:rPr lang="en-GB"/>
              <a:t>Definieren Sie eine </a:t>
            </a:r>
            <a:r>
              <a:rPr lang="en-GB"/>
              <a:t>for-Schleife</a:t>
            </a:r>
            <a:endParaRPr/>
          </a:p>
          <a:p>
            <a:pPr marL="457200" lvl="0" indent="-3429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1800"/>
              <a:buChar char="●"/>
            </a:pPr>
            <a:r>
              <a:rPr lang="en-GB"/>
              <a:t>Gehen Sie durch den Code, der eine </a:t>
            </a:r>
            <a:r>
              <a:rPr lang="en-GB"/>
              <a:t>for-Schleife </a:t>
            </a:r>
            <a:r>
              <a:rPr lang="en-GB"/>
              <a:t>verwendet</a:t>
            </a:r>
            <a:endParaRPr/>
          </a:p>
          <a:p>
            <a:pPr marL="457200" lvl="0" indent="-3429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1800"/>
              <a:buChar char="●"/>
            </a:pPr>
            <a:r>
              <a:rPr lang="en-GB"/>
              <a:t>Ändern Sie ein Programm, das eine </a:t>
            </a:r>
            <a:r>
              <a:rPr lang="en-GB"/>
              <a:t>for-Schleife </a:t>
            </a:r>
            <a:r>
              <a:rPr lang="en-GB"/>
              <a:t>verwendet</a:t>
            </a:r>
            <a:endParaRPr/>
          </a:p>
          <a:p>
            <a:pPr marL="457200" lvl="0" indent="-3429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1800"/>
              <a:buChar char="●"/>
            </a:pPr>
            <a:r>
              <a:rPr lang="en-GB"/>
              <a:t>Vergleich einer </a:t>
            </a:r>
            <a:r>
              <a:rPr lang="en-GB"/>
              <a:t>while-Schleife mit einer </a:t>
            </a:r>
            <a:r>
              <a:rPr lang="en-GB"/>
              <a:t>for-Schleife</a:t>
            </a:r>
            <a:endParaRPr/>
          </a:p>
        </p:txBody>
      </p:sp>
      <p:sp>
        <p:nvSpPr>
          <p:cNvPr id="92" name="Google Shape;92;p15"/>
          <p:cNvSpPr txBox="1"/>
          <p:nvPr>
            <p:ph type="title"/>
          </p:nvPr>
        </p:nvSpPr>
        <p:spPr>
          <a:xfrm>
            <a:off x="310900" y="310900"/>
            <a:ext cx="8522100" cy="70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Lektion 14: </a:t>
            </a:r>
            <a:r>
              <a:rPr lang="en-GB"/>
              <a:t>For-Schleifen</a:t>
            </a:r>
            <a:endParaRPr b="1"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93" name="Google Shape;93;p15"/>
          <p:cNvSpPr txBox="1"/>
          <p:nvPr>
            <p:ph type="sldNum" idx="12"/>
          </p:nvPr>
        </p:nvSpPr>
        <p:spPr>
          <a:xfrm>
            <a:off x="8832200" y="4829300"/>
            <a:ext cx="311700" cy="3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'#'</a:t>
            </a:fld>
            <a:endParaRPr/>
          </a:p>
        </p:txBody>
      </p:sp>
      <p:sp>
        <p:nvSpPr>
          <p:cNvPr id="94" name="Google Shape;94;p15"/>
          <p:cNvSpPr txBox="1"/>
          <p:nvPr>
            <p:ph type="subTitle" idx="2"/>
          </p:nvPr>
        </p:nvSpPr>
        <p:spPr>
          <a:xfrm>
            <a:off x="6840000" y="0"/>
            <a:ext cx="1961100" cy="314100"/>
          </a:xfrm>
          <a:prstGeom prst="rect">
            <a:avLst/>
          </a:prstGeom>
        </p:spPr>
        <p:txBody>
          <a:bodyPr spcFirstLastPara="1" wrap="square" lIns="91425" tIns="91425" rIns="0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Zielsetzungen</a:t>
            </a:r>
            <a:endParaRPr/>
          </a:p>
        </p:txBody>
      </p:sp>
      <p:pic>
        <p:nvPicPr>
          <p:cNvPr id="95" name="Google Shape;95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271300" y="364800"/>
            <a:ext cx="419100" cy="419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accent1"/>
        </a:solidFill>
      </p:bgPr>
    </p:bg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6"/>
          <p:cNvSpPr txBox="1"/>
          <p:nvPr>
            <p:ph type="title"/>
          </p:nvPr>
        </p:nvSpPr>
        <p:spPr>
          <a:xfrm>
            <a:off x="310900" y="313512"/>
            <a:ext cx="8521200" cy="69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Was ist eine </a:t>
            </a:r>
            <a:r>
              <a:rPr lang="en-GB"/>
              <a:t>for-Schleife?</a:t>
            </a:r>
            <a:endParaRPr/>
          </a:p>
        </p:txBody>
      </p:sp>
      <p:sp>
        <p:nvSpPr>
          <p:cNvPr id="101" name="Google Shape;101;p16"/>
          <p:cNvSpPr txBox="1"/>
          <p:nvPr>
            <p:ph type="body" idx="2"/>
          </p:nvPr>
        </p:nvSpPr>
        <p:spPr>
          <a:xfrm>
            <a:off x="4736600" y="1017700"/>
            <a:ext cx="4096500" cy="365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Dies ist ein Beispiel für eine </a:t>
            </a:r>
            <a:r>
              <a:rPr lang="en-GB" b="1"/>
              <a:t>for-Schleife</a:t>
            </a:r>
            <a:r>
              <a:rPr lang="en-GB"/>
              <a:t>. 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-GB"/>
              <a:t>Eine </a:t>
            </a:r>
            <a:r>
              <a:rPr lang="en-GB" b="1"/>
              <a:t>for-Schleife </a:t>
            </a:r>
            <a:r>
              <a:rPr lang="en-GB"/>
              <a:t>ist ein weiteres Hilfsmittel zur </a:t>
            </a:r>
            <a:r>
              <a:rPr lang="en-GB" b="1"/>
              <a:t>Steuerung </a:t>
            </a:r>
            <a:r>
              <a:rPr lang="en-GB"/>
              <a:t>des Ausführungsflusses in Ihren Programmen. </a:t>
            </a:r>
            <a:endParaRPr/>
          </a:p>
        </p:txBody>
      </p:sp>
      <p:sp>
        <p:nvSpPr>
          <p:cNvPr id="102" name="Google Shape;102;p16"/>
          <p:cNvSpPr txBox="1"/>
          <p:nvPr>
            <p:ph type="subTitle" idx="3"/>
          </p:nvPr>
        </p:nvSpPr>
        <p:spPr>
          <a:xfrm>
            <a:off x="6840000" y="0"/>
            <a:ext cx="1959900" cy="314100"/>
          </a:xfrm>
          <a:prstGeom prst="rect">
            <a:avLst/>
          </a:prstGeom>
        </p:spPr>
        <p:txBody>
          <a:bodyPr spcFirstLastPara="1" wrap="square" lIns="91425" tIns="91425" rIns="0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Tätigkeit 1</a:t>
            </a:r>
            <a:endParaRPr/>
          </a:p>
        </p:txBody>
      </p:sp>
      <p:graphicFrame>
        <p:nvGraphicFramePr>
          <p:cNvPr id="103" name="Google Shape;103;p16"/>
          <p:cNvGraphicFramePr/>
          <p:nvPr/>
        </p:nvGraphicFramePr>
        <p:xfrm>
          <a:off x="310900" y="11689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{CD7AC785-B4E4-4C0E-AAEB-D44802532BA7}</a:tableStyleId>
              </a:tblPr>
              <a:tblGrid>
                <a:gridCol w="377800"/>
                <a:gridCol w="3722875"/>
              </a:tblGrid>
              <a:tr h="393700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666666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1</a:t>
                      </a:r>
                      <a:endParaRPr>
                        <a:solidFill>
                          <a:srgbClr val="666666"/>
                        </a:solidFill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666666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2</a:t>
                      </a:r>
                      <a:endParaRPr>
                        <a:solidFill>
                          <a:srgbClr val="666666"/>
                        </a:solidFill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88900" marR="88900" marT="88900" marB="88900">
                    <a:lnL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for x in range(5):</a:t>
                      </a:r>
                      <a:endParaRPr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    drucken(x)</a:t>
                      </a:r>
                      <a:endParaRPr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88900" marR="88900" marT="88900" marB="88900">
                    <a:lnL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accent1"/>
        </a:solidFill>
      </p:bgPr>
    </p:bg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7"/>
          <p:cNvSpPr txBox="1"/>
          <p:nvPr>
            <p:ph type="title"/>
          </p:nvPr>
        </p:nvSpPr>
        <p:spPr>
          <a:xfrm>
            <a:off x="310900" y="313512"/>
            <a:ext cx="8521200" cy="69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Was ist eine </a:t>
            </a:r>
            <a:r>
              <a:rPr lang="en-GB"/>
              <a:t>for-Schleife?</a:t>
            </a:r>
            <a:endParaRPr/>
          </a:p>
        </p:txBody>
      </p:sp>
      <p:sp>
        <p:nvSpPr>
          <p:cNvPr id="109" name="Google Shape;109;p17"/>
          <p:cNvSpPr txBox="1"/>
          <p:nvPr>
            <p:ph type="body" idx="2"/>
          </p:nvPr>
        </p:nvSpPr>
        <p:spPr>
          <a:xfrm>
            <a:off x="4736600" y="1017700"/>
            <a:ext cx="4096500" cy="365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Eine </a:t>
            </a:r>
            <a:r>
              <a:rPr lang="en-GB" b="1"/>
              <a:t>while-Schleife </a:t>
            </a:r>
            <a:r>
              <a:rPr lang="en-GB"/>
              <a:t>kann alles tun, was eine </a:t>
            </a:r>
            <a:r>
              <a:rPr lang="en-GB" b="1"/>
              <a:t>for-Schleife </a:t>
            </a:r>
            <a:r>
              <a:rPr lang="en-GB"/>
              <a:t>auch kann. 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-GB"/>
              <a:t>Es ist jedoch bequemer, eine </a:t>
            </a:r>
            <a:r>
              <a:rPr lang="en-GB" b="1"/>
              <a:t>for-Schleife </a:t>
            </a:r>
            <a:r>
              <a:rPr lang="en-GB"/>
              <a:t>zu verwenden</a:t>
            </a:r>
            <a:r>
              <a:rPr lang="en-GB"/>
              <a:t>, um </a:t>
            </a:r>
            <a:r>
              <a:rPr lang="en-GB" b="1"/>
              <a:t>durch Sequenzen zu iterieren</a:t>
            </a:r>
            <a:r>
              <a:rPr lang="en-GB"/>
              <a:t>. </a:t>
            </a:r>
            <a:endParaRPr/>
          </a:p>
        </p:txBody>
      </p:sp>
      <p:sp>
        <p:nvSpPr>
          <p:cNvPr id="110" name="Google Shape;110;p17"/>
          <p:cNvSpPr txBox="1"/>
          <p:nvPr>
            <p:ph type="subTitle" idx="3"/>
          </p:nvPr>
        </p:nvSpPr>
        <p:spPr>
          <a:xfrm>
            <a:off x="6840000" y="0"/>
            <a:ext cx="1959900" cy="314100"/>
          </a:xfrm>
          <a:prstGeom prst="rect">
            <a:avLst/>
          </a:prstGeom>
        </p:spPr>
        <p:txBody>
          <a:bodyPr spcFirstLastPara="1" wrap="square" lIns="91425" tIns="91425" rIns="0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Tätigkeit 1</a:t>
            </a:r>
            <a:endParaRPr/>
          </a:p>
        </p:txBody>
      </p:sp>
      <p:graphicFrame>
        <p:nvGraphicFramePr>
          <p:cNvPr id="111" name="Google Shape;111;p17"/>
          <p:cNvGraphicFramePr/>
          <p:nvPr/>
        </p:nvGraphicFramePr>
        <p:xfrm>
          <a:off x="310900" y="11689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{CD7AC785-B4E4-4C0E-AAEB-D44802532BA7}</a:tableStyleId>
              </a:tblPr>
              <a:tblGrid>
                <a:gridCol w="377800"/>
                <a:gridCol w="3722875"/>
              </a:tblGrid>
              <a:tr h="393700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666666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1</a:t>
                      </a:r>
                      <a:endParaRPr>
                        <a:solidFill>
                          <a:srgbClr val="666666"/>
                        </a:solidFill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666666"/>
                          </a:solidFill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2</a:t>
                      </a:r>
                      <a:endParaRPr>
                        <a:solidFill>
                          <a:srgbClr val="666666"/>
                        </a:solidFill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88900" marR="88900" marT="88900" marB="88900">
                    <a:lnL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for x in range(5):</a:t>
                      </a:r>
                      <a:endParaRPr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    drucken(x)</a:t>
                      </a:r>
                      <a:endParaRPr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88900" marR="88900" marT="88900" marB="88900">
                    <a:lnL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accent1"/>
        </a:solidFill>
      </p:bgPr>
    </p:bg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8"/>
          <p:cNvSpPr txBox="1"/>
          <p:nvPr>
            <p:ph type="title"/>
          </p:nvPr>
        </p:nvSpPr>
        <p:spPr>
          <a:xfrm>
            <a:off x="310900" y="313512"/>
            <a:ext cx="8521200" cy="69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Was ist eine </a:t>
            </a:r>
            <a:r>
              <a:rPr lang="en-GB"/>
              <a:t>for-Schleife?</a:t>
            </a:r>
            <a:endParaRPr/>
          </a:p>
        </p:txBody>
      </p:sp>
      <p:sp>
        <p:nvSpPr>
          <p:cNvPr id="117" name="Google Shape;117;p18"/>
          <p:cNvSpPr txBox="1"/>
          <p:nvPr>
            <p:ph type="body" idx="2"/>
          </p:nvPr>
        </p:nvSpPr>
        <p:spPr>
          <a:xfrm>
            <a:off x="4736600" y="1017700"/>
            <a:ext cx="4096500" cy="365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Wenn Sie eine </a:t>
            </a:r>
            <a:r>
              <a:rPr lang="en-GB" b="1"/>
              <a:t>for-Schleife </a:t>
            </a:r>
            <a:r>
              <a:rPr lang="en-GB"/>
              <a:t>verwenden</a:t>
            </a:r>
            <a:r>
              <a:rPr lang="en-GB"/>
              <a:t>, sagen Sie damit: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-GB" i="1"/>
              <a:t>"Für jedes Element in dieser Sequenz musst du Folgendes tun".</a:t>
            </a:r>
            <a:endParaRPr i="1"/>
          </a:p>
        </p:txBody>
      </p:sp>
      <p:sp>
        <p:nvSpPr>
          <p:cNvPr id="118" name="Google Shape;118;p18"/>
          <p:cNvSpPr txBox="1"/>
          <p:nvPr>
            <p:ph type="subTitle" idx="3"/>
          </p:nvPr>
        </p:nvSpPr>
        <p:spPr>
          <a:xfrm>
            <a:off x="6840000" y="0"/>
            <a:ext cx="1959900" cy="314100"/>
          </a:xfrm>
          <a:prstGeom prst="rect">
            <a:avLst/>
          </a:prstGeom>
        </p:spPr>
        <p:txBody>
          <a:bodyPr spcFirstLastPara="1" wrap="square" lIns="91425" tIns="91425" rIns="0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Tätigkeit 1</a:t>
            </a:r>
            <a:endParaRPr/>
          </a:p>
        </p:txBody>
      </p:sp>
      <p:graphicFrame>
        <p:nvGraphicFramePr>
          <p:cNvPr id="119" name="Google Shape;119;p18"/>
          <p:cNvGraphicFramePr/>
          <p:nvPr/>
        </p:nvGraphicFramePr>
        <p:xfrm>
          <a:off x="310900" y="11689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{CD7AC785-B4E4-4C0E-AAEB-D44802532BA7}</a:tableStyleId>
              </a:tblPr>
              <a:tblGrid>
                <a:gridCol w="377800"/>
                <a:gridCol w="3722875"/>
              </a:tblGrid>
              <a:tr h="393700">
                <a:tc gridSpan="2"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für </a:t>
                      </a:r>
                      <a:r>
                        <a:rPr lang="en-GB" b="1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diese Sequenz</a:t>
                      </a:r>
                      <a:r>
                        <a:rPr lang="en-GB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:</a:t>
                      </a:r>
                      <a:endParaRPr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	dies tun</a:t>
                      </a:r>
                      <a:endParaRPr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88900" marR="88900" marT="88900" marB="88900">
                    <a:lnL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FEFEF"/>
                    </a:solidFill>
                  </a:tcPr>
                </a:tc>
                <a:tc hMerge="1"/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accent1"/>
        </a:solidFill>
      </p:bgPr>
    </p:bg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9"/>
          <p:cNvSpPr txBox="1"/>
          <p:nvPr>
            <p:ph type="title"/>
          </p:nvPr>
        </p:nvSpPr>
        <p:spPr>
          <a:xfrm>
            <a:off x="310900" y="313512"/>
            <a:ext cx="8521200" cy="69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Was ist eine </a:t>
            </a:r>
            <a:r>
              <a:rPr lang="en-GB"/>
              <a:t>for-Schleife?</a:t>
            </a:r>
            <a:endParaRPr/>
          </a:p>
        </p:txBody>
      </p:sp>
      <p:sp>
        <p:nvSpPr>
          <p:cNvPr id="125" name="Google Shape;125;p19"/>
          <p:cNvSpPr txBox="1"/>
          <p:nvPr>
            <p:ph type="body" idx="2"/>
          </p:nvPr>
        </p:nvSpPr>
        <p:spPr>
          <a:xfrm>
            <a:off x="4736600" y="1017700"/>
            <a:ext cx="4096500" cy="365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/>
              <a:t>For-Schleifen </a:t>
            </a:r>
            <a:r>
              <a:rPr lang="en-GB"/>
              <a:t>können für viele Arten von </a:t>
            </a:r>
            <a:r>
              <a:rPr lang="en-GB" b="1"/>
              <a:t>Sequenzen </a:t>
            </a:r>
            <a:r>
              <a:rPr lang="en-GB"/>
              <a:t>verwendet werden</a:t>
            </a:r>
            <a:r>
              <a:rPr lang="en-GB"/>
              <a:t>, zum Beispiel:</a:t>
            </a:r>
            <a:endParaRPr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800"/>
              <a:buChar char="●"/>
            </a:pPr>
            <a:r>
              <a:rPr lang="en-GB"/>
              <a:t>Buchstaben in einem Wort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Char char="●"/>
            </a:pPr>
            <a:r>
              <a:rPr lang="en-GB"/>
              <a:t>Elemente in einer Liste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Char char="●"/>
            </a:pPr>
            <a:r>
              <a:rPr lang="en-GB"/>
              <a:t>Zahlen in einem Bereich</a:t>
            </a:r>
            <a:endParaRPr/>
          </a:p>
        </p:txBody>
      </p:sp>
      <p:sp>
        <p:nvSpPr>
          <p:cNvPr id="126" name="Google Shape;126;p19"/>
          <p:cNvSpPr txBox="1"/>
          <p:nvPr>
            <p:ph type="subTitle" idx="3"/>
          </p:nvPr>
        </p:nvSpPr>
        <p:spPr>
          <a:xfrm>
            <a:off x="6840000" y="0"/>
            <a:ext cx="1959900" cy="314100"/>
          </a:xfrm>
          <a:prstGeom prst="rect">
            <a:avLst/>
          </a:prstGeom>
        </p:spPr>
        <p:txBody>
          <a:bodyPr spcFirstLastPara="1" wrap="square" lIns="91425" tIns="91425" rIns="0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Tätigkeit 1</a:t>
            </a:r>
            <a:endParaRPr/>
          </a:p>
        </p:txBody>
      </p:sp>
      <p:graphicFrame>
        <p:nvGraphicFramePr>
          <p:cNvPr id="127" name="Google Shape;127;p19"/>
          <p:cNvGraphicFramePr/>
          <p:nvPr/>
        </p:nvGraphicFramePr>
        <p:xfrm>
          <a:off x="310900" y="11689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{CD7AC785-B4E4-4C0E-AAEB-D44802532BA7}</a:tableStyleId>
              </a:tblPr>
              <a:tblGrid>
                <a:gridCol w="377800"/>
                <a:gridCol w="3722875"/>
              </a:tblGrid>
              <a:tr h="393700">
                <a:tc gridSpan="2"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für </a:t>
                      </a:r>
                      <a:r>
                        <a:rPr lang="en-GB" b="1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diese Sequenz</a:t>
                      </a:r>
                      <a:r>
                        <a:rPr lang="en-GB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:</a:t>
                      </a:r>
                      <a:endParaRPr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	dies tun</a:t>
                      </a:r>
                      <a:endParaRPr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88900" marR="88900" marT="88900" marB="88900">
                    <a:lnL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FEFEF"/>
                    </a:solidFill>
                  </a:tcPr>
                </a:tc>
                <a:tc hMerge="1"/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accent1"/>
        </a:solidFill>
      </p:bgPr>
    </p:bg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0"/>
          <p:cNvSpPr txBox="1"/>
          <p:nvPr>
            <p:ph type="title"/>
          </p:nvPr>
        </p:nvSpPr>
        <p:spPr>
          <a:xfrm>
            <a:off x="310900" y="313512"/>
            <a:ext cx="8521200" cy="69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Was ist eine </a:t>
            </a:r>
            <a:r>
              <a:rPr lang="en-GB"/>
              <a:t>for-Schleife?</a:t>
            </a:r>
            <a:endParaRPr/>
          </a:p>
        </p:txBody>
      </p:sp>
      <p:sp>
        <p:nvSpPr>
          <p:cNvPr id="133" name="Google Shape;133;p20"/>
          <p:cNvSpPr txBox="1"/>
          <p:nvPr>
            <p:ph type="body" idx="2"/>
          </p:nvPr>
        </p:nvSpPr>
        <p:spPr>
          <a:xfrm>
            <a:off x="4736600" y="1017700"/>
            <a:ext cx="4096500" cy="365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GB"/>
              <a:t>In dieser Lektion geht es um </a:t>
            </a:r>
            <a:r>
              <a:rPr lang="en-GB" b="1"/>
              <a:t>for-Schleifen</a:t>
            </a:r>
            <a:r>
              <a:rPr lang="en-GB"/>
              <a:t>, die die </a:t>
            </a:r>
            <a:r>
              <a:rPr lang="en-GB"/>
              <a:t>Funktion </a:t>
            </a: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range() </a:t>
            </a:r>
            <a:r>
              <a:rPr lang="en-GB"/>
              <a:t>verwenden</a:t>
            </a:r>
            <a:r>
              <a:rPr lang="en-GB"/>
              <a:t>. </a:t>
            </a:r>
            <a:endParaRPr/>
          </a:p>
        </p:txBody>
      </p:sp>
      <p:sp>
        <p:nvSpPr>
          <p:cNvPr id="134" name="Google Shape;134;p20"/>
          <p:cNvSpPr txBox="1"/>
          <p:nvPr>
            <p:ph type="subTitle" idx="3"/>
          </p:nvPr>
        </p:nvSpPr>
        <p:spPr>
          <a:xfrm>
            <a:off x="6840000" y="0"/>
            <a:ext cx="1959900" cy="314100"/>
          </a:xfrm>
          <a:prstGeom prst="rect">
            <a:avLst/>
          </a:prstGeom>
        </p:spPr>
        <p:txBody>
          <a:bodyPr spcFirstLastPara="1" wrap="square" lIns="91425" tIns="91425" rIns="0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Tätigkeit 1</a:t>
            </a:r>
            <a:endParaRPr/>
          </a:p>
        </p:txBody>
      </p:sp>
      <p:graphicFrame>
        <p:nvGraphicFramePr>
          <p:cNvPr id="135" name="Google Shape;135;p20"/>
          <p:cNvGraphicFramePr/>
          <p:nvPr/>
        </p:nvGraphicFramePr>
        <p:xfrm>
          <a:off x="310900" y="11689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{CD7AC785-B4E4-4C0E-AAEB-D44802532BA7}</a:tableStyleId>
              </a:tblPr>
              <a:tblGrid>
                <a:gridCol w="377800"/>
                <a:gridCol w="3722875"/>
              </a:tblGrid>
              <a:tr h="393700">
                <a:tc gridSpan="2"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für </a:t>
                      </a:r>
                      <a:r>
                        <a:rPr lang="en-GB" b="1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diese Sequenz</a:t>
                      </a:r>
                      <a:r>
                        <a:rPr lang="en-GB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:</a:t>
                      </a:r>
                      <a:endParaRPr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latin typeface="Roboto Mono"/>
                          <a:ea typeface="Roboto Mono"/>
                          <a:cs typeface="Roboto Mono"/>
                          <a:sym typeface="Roboto Mono"/>
                        </a:rPr>
                        <a:t>	dies tun</a:t>
                      </a:r>
                      <a:endParaRPr>
                        <a:latin typeface="Roboto Mono"/>
                        <a:ea typeface="Roboto Mono"/>
                        <a:cs typeface="Roboto Mono"/>
                        <a:sym typeface="Roboto Mono"/>
                      </a:endParaRPr>
                    </a:p>
                  </a:txBody>
                  <a:tcPr marL="88900" marR="88900" marT="88900" marB="88900">
                    <a:lnL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FEFEF"/>
                    </a:solidFill>
                  </a:tcPr>
                </a:tc>
                <a:tc hMerge="1"/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RPF Curriculum Slides">
  <a:themeElements>
    <a:clrScheme name="Simple Light">
      <a:dk1>
        <a:srgbClr val="000000"/>
      </a:dk1>
      <a:lt1>
        <a:srgbClr val="FFFFFF"/>
      </a:lt1>
      <a:dk2>
        <a:srgbClr val="F7F6FB"/>
      </a:dk2>
      <a:lt2>
        <a:srgbClr val="F2FCFC"/>
      </a:lt2>
      <a:accent1>
        <a:srgbClr val="F1FAFF"/>
      </a:accent1>
      <a:accent2>
        <a:srgbClr val="FFF8F3"/>
      </a:accent2>
      <a:accent3>
        <a:srgbClr val="FFFEF2"/>
      </a:accent3>
      <a:accent4>
        <a:srgbClr val="F5FBF5"/>
      </a:accent4>
      <a:accent5>
        <a:srgbClr val="F5FBF5"/>
      </a:accent5>
      <a:accent6>
        <a:srgbClr val="CD2355"/>
      </a:accent6>
      <a:hlink>
        <a:srgbClr val="0000FF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