
<file path=[Content_Types].xml><?xml version="1.0" encoding="utf-8"?>
<Types xmlns="http://schemas.openxmlformats.org/package/2006/content-types">
  <Default Extension="fntdata" ContentType="application/x-fontdata"/>
  <Default Extension="xml" ContentType="application/xml"/>
  <Default Extension="png" ContentType="image/png"/>
  <Default Extension="rels" ContentType="application/vnd.openxmlformats-package.relationships+xml"/>
  <Default Extension="psmdcp" ContentType="application/vnd.openxmlformats-package.core-properties+xml"/>
  <Override PartName="/ppt/notesSlides/notesSlide37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43.xml" ContentType="application/vnd.openxmlformats-officedocument.presentationml.slide+xml"/>
  <Override PartName="/ppt/slides/slide30.xml" ContentType="application/vnd.openxmlformats-officedocument.presentationml.slide+xml"/>
  <Override PartName="/ppt/slides/slide22.xml" ContentType="application/vnd.openxmlformats-officedocument.presentationml.slide+xml"/>
  <Override PartName="/ppt/slides/slide35.xml" ContentType="application/vnd.openxmlformats-officedocument.presentationml.slide+xml"/>
  <Override PartName="/ppt/slides/slide26.xml" ContentType="application/vnd.openxmlformats-officedocument.presentationml.slide+xml"/>
  <Override PartName="/ppt/slides/slide19.xml" ContentType="application/vnd.openxmlformats-officedocument.presentationml.slide+xml"/>
  <Override PartName="/ppt/slides/slide39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3.xml" ContentType="application/vnd.openxmlformats-officedocument.presentationml.slide+xml"/>
  <Override PartName="/ppt/slides/slide38.xml" ContentType="application/vnd.openxmlformats-officedocument.presentationml.slide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29.xml" ContentType="application/vnd.openxmlformats-officedocument.presentationml.slide+xml"/>
  <Override PartName="/ppt/slides/slide24.xml" ContentType="application/vnd.openxmlformats-officedocument.presentationml.slide+xml"/>
  <Override PartName="/ppt/slides/slide11.xml" ContentType="application/vnd.openxmlformats-officedocument.presentationml.slide+xml"/>
  <Override PartName="/ppt/slides/slide32.xml" ContentType="application/vnd.openxmlformats-officedocument.presentationml.slide+xml"/>
  <Override PartName="/ppt/slides/slide37.xml" ContentType="application/vnd.openxmlformats-officedocument.presentationml.slide+xml"/>
  <Override PartName="/ppt/slides/slide1.xml" ContentType="application/vnd.openxmlformats-officedocument.presentationml.slide+xml"/>
  <Override PartName="/ppt/slides/slide28.xml" ContentType="application/vnd.openxmlformats-officedocument.presentationml.slide+xml"/>
  <Override PartName="/ppt/slides/slide41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36.xml" ContentType="application/vnd.openxmlformats-officedocument.presentationml.slide+xml"/>
  <Override PartName="/ppt/slides/slide31.xml" ContentType="application/vnd.openxmlformats-officedocument.presentationml.slide+xml"/>
  <Override PartName="/ppt/slides/slide23.xml" ContentType="application/vnd.openxmlformats-officedocument.presentationml.slide+xml"/>
  <Override PartName="/ppt/slides/slide27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44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s/slide45.xml" ContentType="application/vnd.openxmlformats-officedocument.presentationml.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ppt/presentation.xml" Id="rId1" /><Relationship Type="http://schemas.openxmlformats.org/package/2006/relationships/metadata/core-properties" Target="/package/services/metadata/core-properties/40e7bee3ed6248b18ed4008e765b2b3b.psmdcp" Id="Rf3e2f791bc164e85" 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embedTrueTypeFonts="1" saveSubsetFonts="1" autoCompressPictures="0">
  <p:sldMasterIdLst>
    <p:sldMasterId id="2147483658" r:id="rId5"/>
  </p:sldMasterIdLst>
  <p:notesMasterIdLst>
    <p:notesMasterId r:id="rId6"/>
  </p:notesMasterIdLst>
  <p:sldIdLst>
    <p:sldId id="300" r:id="Rb26fcbe4731644fa" DeepLBanner=""/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</p:sldIdLst>
  <p:sldSz cx="9144000" cy="5143500"/>
  <p:notesSz cx="6858000" cy="9144000"/>
  <p:embeddedFontLst>
    <p:embeddedFont>
      <p:font typeface="Quicksand"/>
      <p:regular r:id="rId51"/>
      <p:bold r:id="rId52"/>
    </p:embeddedFont>
    <p:embeddedFont>
      <p:font typeface="Roboto Mono"/>
      <p:regular r:id="rId53"/>
      <p:bold r:id="rId54"/>
      <p:italic r:id="rId55"/>
      <p:boldItalic r:id="rId56"/>
    </p:embeddedFont>
    <p:embeddedFont>
      <p:font typeface="Quicksand Medium"/>
      <p:regular r:id="rId57"/>
      <p:bold r:id="rId5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modifyVerifier cryptProviderType="rsaAES" cryptAlgorithmClass="hash" cryptAlgorithmType="typeAny" cryptAlgorithmSid="14" spinCount="100000" saltData="rLc289m98e2nu1rZwxn8RQ==" hashData="jl31I+FZfeL3Da0RWjDsWJ2KAcjcNQYNNNRC5PJm8VIGc75Z01xRsS7AMK0y6Q/BGsMylPB72fPI5Y8B5FFi7w=="/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162A3C6-9E61-481F-82C8-6F792FA80935}">
  <a:tblStyle styleId="{0162A3C6-9E61-481F-82C8-6F792FA8093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4870E16A-CC29-45C9-A9C0-757DAD19828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34.xml" Id="rId40" /><Relationship Type="http://schemas.openxmlformats.org/officeDocument/2006/relationships/slide" Target="slides/slide36.xml" Id="rId42" /><Relationship Type="http://schemas.openxmlformats.org/officeDocument/2006/relationships/slide" Target="slides/slide35.xml" Id="rId41" /><Relationship Type="http://schemas.openxmlformats.org/officeDocument/2006/relationships/slide" Target="slides/slide38.xml" Id="rId44" /><Relationship Type="http://schemas.openxmlformats.org/officeDocument/2006/relationships/slide" Target="slides/slide37.xml" Id="rId43" /><Relationship Type="http://schemas.openxmlformats.org/officeDocument/2006/relationships/slide" Target="slides/slide40.xml" Id="rId46" /><Relationship Type="http://schemas.openxmlformats.org/officeDocument/2006/relationships/slide" Target="slides/slide39.xml" Id="rId45" /><Relationship Type="http://schemas.openxmlformats.org/officeDocument/2006/relationships/theme" Target="theme/theme2.xml" Id="rId1" /><Relationship Type="http://schemas.openxmlformats.org/officeDocument/2006/relationships/viewProps" Target="viewProps.xml" Id="rId2" /><Relationship Type="http://schemas.openxmlformats.org/officeDocument/2006/relationships/presProps" Target="presProps.xml" Id="rId3" /><Relationship Type="http://schemas.openxmlformats.org/officeDocument/2006/relationships/tableStyles" Target="tableStyles.xml" Id="rId4" /><Relationship Type="http://schemas.openxmlformats.org/officeDocument/2006/relationships/slide" Target="slides/slide3.xml" Id="rId9" /><Relationship Type="http://schemas.openxmlformats.org/officeDocument/2006/relationships/slide" Target="slides/slide42.xml" Id="rId48" /><Relationship Type="http://schemas.openxmlformats.org/officeDocument/2006/relationships/slide" Target="slides/slide41.xml" Id="rId47" /><Relationship Type="http://schemas.openxmlformats.org/officeDocument/2006/relationships/slide" Target="slides/slide43.xml" Id="rId49" /><Relationship Type="http://schemas.openxmlformats.org/officeDocument/2006/relationships/slideMaster" Target="slideMasters/slideMaster1.xml" Id="rId5" /><Relationship Type="http://schemas.openxmlformats.org/officeDocument/2006/relationships/notesMaster" Target="notesMasters/notesMaster1.xml" Id="rId6" /><Relationship Type="http://schemas.openxmlformats.org/officeDocument/2006/relationships/slide" Target="slides/slide1.xml" Id="rId7" /><Relationship Type="http://schemas.openxmlformats.org/officeDocument/2006/relationships/slide" Target="slides/slide2.xml" Id="rId8" /><Relationship Type="http://schemas.openxmlformats.org/officeDocument/2006/relationships/slide" Target="slides/slide25.xml" Id="rId31" /><Relationship Type="http://schemas.openxmlformats.org/officeDocument/2006/relationships/slide" Target="slides/slide24.xml" Id="rId30" /><Relationship Type="http://schemas.openxmlformats.org/officeDocument/2006/relationships/slide" Target="slides/slide27.xml" Id="rId33" /><Relationship Type="http://schemas.openxmlformats.org/officeDocument/2006/relationships/slide" Target="slides/slide26.xml" Id="rId32" /><Relationship Type="http://schemas.openxmlformats.org/officeDocument/2006/relationships/slide" Target="slides/slide29.xml" Id="rId35" /><Relationship Type="http://schemas.openxmlformats.org/officeDocument/2006/relationships/slide" Target="slides/slide28.xml" Id="rId34" /><Relationship Type="http://schemas.openxmlformats.org/officeDocument/2006/relationships/slide" Target="slides/slide31.xml" Id="rId37" /><Relationship Type="http://schemas.openxmlformats.org/officeDocument/2006/relationships/slide" Target="slides/slide30.xml" Id="rId36" /><Relationship Type="http://schemas.openxmlformats.org/officeDocument/2006/relationships/slide" Target="slides/slide33.xml" Id="rId39" /><Relationship Type="http://schemas.openxmlformats.org/officeDocument/2006/relationships/slide" Target="slides/slide32.xml" Id="rId38" /><Relationship Type="http://schemas.openxmlformats.org/officeDocument/2006/relationships/slide" Target="slides/slide14.xml" Id="rId20" /><Relationship Type="http://schemas.openxmlformats.org/officeDocument/2006/relationships/slide" Target="slides/slide16.xml" Id="rId22" /><Relationship Type="http://schemas.openxmlformats.org/officeDocument/2006/relationships/slide" Target="slides/slide15.xml" Id="rId21" /><Relationship Type="http://schemas.openxmlformats.org/officeDocument/2006/relationships/slide" Target="slides/slide18.xml" Id="rId24" /><Relationship Type="http://schemas.openxmlformats.org/officeDocument/2006/relationships/slide" Target="slides/slide17.xml" Id="rId23" /><Relationship Type="http://schemas.openxmlformats.org/officeDocument/2006/relationships/slide" Target="slides/slide20.xml" Id="rId26" /><Relationship Type="http://schemas.openxmlformats.org/officeDocument/2006/relationships/slide" Target="slides/slide19.xml" Id="rId25" /><Relationship Type="http://schemas.openxmlformats.org/officeDocument/2006/relationships/slide" Target="slides/slide22.xml" Id="rId28" /><Relationship Type="http://schemas.openxmlformats.org/officeDocument/2006/relationships/slide" Target="slides/slide21.xml" Id="rId27" /><Relationship Type="http://schemas.openxmlformats.org/officeDocument/2006/relationships/slide" Target="slides/slide23.xml" Id="rId29" /><Relationship Type="http://schemas.openxmlformats.org/officeDocument/2006/relationships/font" Target="fonts/Quicksand-regular.fntdata" Id="rId51" /><Relationship Type="http://schemas.openxmlformats.org/officeDocument/2006/relationships/slide" Target="slides/slide44.xml" Id="rId50" /><Relationship Type="http://schemas.openxmlformats.org/officeDocument/2006/relationships/font" Target="fonts/RobotoMono-regular.fntdata" Id="rId53" /><Relationship Type="http://schemas.openxmlformats.org/officeDocument/2006/relationships/font" Target="fonts/Quicksand-bold.fntdata" Id="rId52" /><Relationship Type="http://schemas.openxmlformats.org/officeDocument/2006/relationships/slide" Target="slides/slide5.xml" Id="rId11" /><Relationship Type="http://schemas.openxmlformats.org/officeDocument/2006/relationships/font" Target="fonts/RobotoMono-italic.fntdata" Id="rId55" /><Relationship Type="http://schemas.openxmlformats.org/officeDocument/2006/relationships/slide" Target="slides/slide4.xml" Id="rId10" /><Relationship Type="http://schemas.openxmlformats.org/officeDocument/2006/relationships/font" Target="fonts/RobotoMono-bold.fntdata" Id="rId54" /><Relationship Type="http://schemas.openxmlformats.org/officeDocument/2006/relationships/slide" Target="slides/slide7.xml" Id="rId13" /><Relationship Type="http://schemas.openxmlformats.org/officeDocument/2006/relationships/font" Target="fonts/QuicksandMedium-regular.fntdata" Id="rId57" /><Relationship Type="http://schemas.openxmlformats.org/officeDocument/2006/relationships/slide" Target="slides/slide6.xml" Id="rId12" /><Relationship Type="http://schemas.openxmlformats.org/officeDocument/2006/relationships/font" Target="fonts/RobotoMono-boldItalic.fntdata" Id="rId56" /><Relationship Type="http://schemas.openxmlformats.org/officeDocument/2006/relationships/slide" Target="slides/slide9.xml" Id="rId15" /><Relationship Type="http://schemas.openxmlformats.org/officeDocument/2006/relationships/slide" Target="slides/slide8.xml" Id="rId14" /><Relationship Type="http://schemas.openxmlformats.org/officeDocument/2006/relationships/font" Target="fonts/QuicksandMedium-bold.fntdata" Id="rId58" /><Relationship Type="http://schemas.openxmlformats.org/officeDocument/2006/relationships/slide" Target="slides/slide11.xml" Id="rId17" /><Relationship Type="http://schemas.openxmlformats.org/officeDocument/2006/relationships/slide" Target="slides/slide10.xml" Id="rId16" /><Relationship Type="http://schemas.openxmlformats.org/officeDocument/2006/relationships/slide" Target="slides/slide13.xml" Id="rId19" /><Relationship Type="http://schemas.openxmlformats.org/officeDocument/2006/relationships/slide" Target="slides/slide12.xml" Id="rId18" /><Relationship Type="http://schemas.openxmlformats.org/officeDocument/2006/relationships/slide" Target="/ppt/slides/slide45.xml" Id="Rb26fcbe4731644fa" 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the-cc.io/curriculum" TargetMode="External"/><Relationship Id="rId3" Type="http://schemas.openxmlformats.org/officeDocument/2006/relationships/hyperlink" Target="https://www.raspberrypi.org/" TargetMode="External"/><Relationship Id="rId4" Type="http://schemas.openxmlformats.org/officeDocument/2006/relationships/hyperlink" Target="https://creativecommons.org/licenses/by-nc-sa/4.0/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Zuletzt aktualisiert: 23-11-20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Die Ressourcen werden regelmäßig aktualisiert - die neueste Version finden Sie unter: </a:t>
            </a:r>
            <a:r>
              <a:rPr lang="en-GB" sz="1000" u="sng">
                <a:solidFill>
                  <a:srgbClr val="0000FF"/>
                </a:solidFill>
                <a:latin typeface="Quicksand"/>
                <a:ea typeface="Quicksand"/>
                <a:cs typeface="Quicksand"/>
                <a:sym typeface="Quicksand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the-cc.io/curriculum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0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Diese Ressource wird von der </a:t>
            </a:r>
            <a:r>
              <a:rPr lang="en-GB" sz="10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Raspberry Pi Foundation 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unter einer Creative Commons Attribution-NonCommercial-ShareAlike 4.0 International Lizenz 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lizenziert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Um eine Kopie dieser Lizenz zu sehen, besuchen Sie </a:t>
            </a:r>
            <a:r>
              <a:rPr lang="en-GB" sz="1000" u="sng">
                <a:solidFill>
                  <a:srgbClr val="0000FF"/>
                </a:solidFill>
                <a:latin typeface="Quicksand"/>
                <a:ea typeface="Quicksand"/>
                <a:cs typeface="Quicksand"/>
                <a:sym typeface="Quicksan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creativecommons.org/licenses/by-nc-sa/4.0/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6e8af0c357_0_553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6e8af0c357_0_55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6e8af0c357_0_58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6e8af0c357_0_58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6e8af0c357_0_653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6e8af0c357_0_65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6e8af0c357_0_686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6e8af0c357_0_68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g6e8af0c357_0_72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4" name="Google Shape;444;g6e8af0c357_0_72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6e8af0c357_0_88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6e8af0c357_0_88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g6e8af0c357_0_786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g6e8af0c357_0_78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6e8af0c357_0_81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6e8af0c357_0_81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g6e8af0c357_0_853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1" name="Google Shape;571;g6e8af0c357_0_85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03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g6dfea785ac_0_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5" name="Google Shape;605;g6dfea785ac_0_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Sekundär - Ziele Folien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e8af0c357_0_7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e8af0c357_0_7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g6dfea785ac_0_15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4" name="Google Shape;614;g6dfea785ac_0_1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7dd5278a84_0_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7dd5278a84_0_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28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g7dd5278a84_0_1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0" name="Google Shape;630;g7dd5278a84_0_1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g7dd5278a84_0_1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8" name="Google Shape;638;g7dd5278a84_0_1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g7dd5278a84_0_3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7" name="Google Shape;647;g7dd5278a84_0_3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54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g7dd5278a84_0_45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6" name="Google Shape;656;g7dd5278a84_0_4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63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g7dd5278a84_0_53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5" name="Google Shape;665;g7dd5278a84_0_5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72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g7dd5278a84_0_6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4" name="Google Shape;674;g7dd5278a84_0_6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8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g7dd5278a84_0_6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3" name="Google Shape;683;g7dd5278a84_0_6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90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7dd5278a84_0_7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7dd5278a84_0_7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e8af0c357_0_178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e8af0c357_0_178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99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g7dd5278a84_0_85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1" name="Google Shape;701;g7dd5278a84_0_8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08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g7dd5278a84_0_93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0" name="Google Shape;710;g7dd5278a84_0_9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g7dd5278a84_0_10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9" name="Google Shape;719;g7dd5278a84_0_10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26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g7dd5278a84_0_10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8" name="Google Shape;728;g7dd5278a84_0_10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35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g7dd5278a84_0_16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7" name="Google Shape;737;g7dd5278a84_0_16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44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g7dd5278a84_0_17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6" name="Google Shape;746;g7dd5278a84_0_17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53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Google Shape;754;g7dd5278a84_0_18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5" name="Google Shape;755;g7dd5278a84_0_18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62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g7dd5278a84_0_188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4" name="Google Shape;764;g7dd5278a84_0_188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g7dd5278a84_0_2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3" name="Google Shape;773;g7dd5278a84_0_2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80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7dd5278a84_0_14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7dd5278a84_0_14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6e8af0c357_0_21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6e8af0c357_0_21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89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g7dd5278a84_0_14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1" name="Google Shape;791;g7dd5278a84_0_14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98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dd5278a84_0_19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dd5278a84_0_19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807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g7dd5278a84_0_208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9" name="Google Shape;809;g7dd5278a84_0_208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815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g7ddbbfb22f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7" name="Google Shape;817;g7ddbbfb22f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826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Google Shape;827;g6dfea785ac_0_2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8" name="Google Shape;828;g6dfea785ac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6e8af0c357_0_26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6e8af0c357_0_26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6e8af0c357_0_38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6e8af0c357_0_38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6e8af0c357_0_42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6e8af0c357_0_42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6e8af0c357_0_45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6e8af0c357_0_45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6e8af0c357_0_52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6e8af0c357_0_52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3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6840000" y="0"/>
            <a:ext cx="19611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2" type="subTitle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455500" y="4491500"/>
            <a:ext cx="1407075" cy="42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ext">
  <p:cSld name="TITLE_4_1_1_1_1_1_1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/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 sz="3600"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3" name="Google Shape;63;p11"/>
          <p:cNvSpPr txBox="1"/>
          <p:nvPr>
            <p:ph idx="1" type="subTitle"/>
          </p:nvPr>
        </p:nvSpPr>
        <p:spPr>
          <a:xfrm>
            <a:off x="6840000" y="0"/>
            <a:ext cx="19623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ives / Questions / Lists">
  <p:cSld name="TITLE_4_1_1_1_2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8" name="Google Shape;18;p3"/>
          <p:cNvSpPr txBox="1"/>
          <p:nvPr>
            <p:ph idx="2" type="subTitle"/>
          </p:nvPr>
        </p:nvSpPr>
        <p:spPr>
          <a:xfrm>
            <a:off x="6840000" y="0"/>
            <a:ext cx="19611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and text under (with heading)">
  <p:cSld name="TITLE_4_1_1_2_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0900" y="1017725"/>
            <a:ext cx="8521200" cy="3097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2" type="body"/>
          </p:nvPr>
        </p:nvSpPr>
        <p:spPr>
          <a:xfrm>
            <a:off x="310900" y="4117599"/>
            <a:ext cx="8521200" cy="6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4" name="Google Shape;24;p4"/>
          <p:cNvSpPr txBox="1"/>
          <p:nvPr>
            <p:ph idx="3" type="subTitle"/>
          </p:nvPr>
        </p:nvSpPr>
        <p:spPr>
          <a:xfrm>
            <a:off x="6840000" y="0"/>
            <a:ext cx="19608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and text under (no heading)">
  <p:cSld name="TITLE_4_1_1_1_4_1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0900" y="472000"/>
            <a:ext cx="8521200" cy="37953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310900" y="4282175"/>
            <a:ext cx="8521200" cy="54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9" name="Google Shape;29;p5"/>
          <p:cNvSpPr txBox="1"/>
          <p:nvPr>
            <p:ph idx="3" type="subTitle"/>
          </p:nvPr>
        </p:nvSpPr>
        <p:spPr>
          <a:xfrm>
            <a:off x="6840000" y="0"/>
            <a:ext cx="19608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(no text under)">
  <p:cSld name="TITLE_4_1_1_1_3_2_1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idx="1" type="body"/>
          </p:nvPr>
        </p:nvSpPr>
        <p:spPr>
          <a:xfrm>
            <a:off x="310900" y="1017725"/>
            <a:ext cx="8521200" cy="3811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3" name="Google Shape;33;p6"/>
          <p:cNvSpPr txBox="1"/>
          <p:nvPr>
            <p:ph type="title"/>
          </p:nvPr>
        </p:nvSpPr>
        <p:spPr>
          <a:xfrm>
            <a:off x="310900" y="307424"/>
            <a:ext cx="8521200" cy="7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2" type="subTitle"/>
          </p:nvPr>
        </p:nvSpPr>
        <p:spPr>
          <a:xfrm>
            <a:off x="6840000" y="0"/>
            <a:ext cx="19605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side by side">
  <p:cSld name="TITLE_4_1_1_1_3_1_1_1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8" name="Google Shape;38;p7"/>
          <p:cNvSpPr txBox="1"/>
          <p:nvPr>
            <p:ph idx="2" type="body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2:1">
  <p:cSld name="TITLE_4_1_1_1_3_1_1_1_1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idx="1" type="body"/>
          </p:nvPr>
        </p:nvSpPr>
        <p:spPr>
          <a:xfrm>
            <a:off x="310900" y="1017724"/>
            <a:ext cx="558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3" name="Google Shape;43;p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8"/>
          <p:cNvSpPr txBox="1"/>
          <p:nvPr>
            <p:ph idx="2" type="body"/>
          </p:nvPr>
        </p:nvSpPr>
        <p:spPr>
          <a:xfrm>
            <a:off x="6041575" y="1017700"/>
            <a:ext cx="27918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6" name="Google Shape;46;p8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1:2">
  <p:cSld name="TITLE_4_1_1_1_3_1_1_1_1_1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idx="1" type="body"/>
          </p:nvPr>
        </p:nvSpPr>
        <p:spPr>
          <a:xfrm>
            <a:off x="310900" y="1017724"/>
            <a:ext cx="279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1" name="Google Shape;51;p9"/>
          <p:cNvSpPr txBox="1"/>
          <p:nvPr>
            <p:ph idx="2" type="body"/>
          </p:nvPr>
        </p:nvSpPr>
        <p:spPr>
          <a:xfrm>
            <a:off x="3253475" y="1017700"/>
            <a:ext cx="55794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1:1:1">
  <p:cSld name="TITLE_4_1_1_1_3_1_1_1_1_1_1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310900" y="1017724"/>
            <a:ext cx="270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5" name="Google Shape;55;p10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3253475" y="1017700"/>
            <a:ext cx="270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8" name="Google Shape;58;p10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4" type="body"/>
          </p:nvPr>
        </p:nvSpPr>
        <p:spPr>
          <a:xfrm>
            <a:off x="6149075" y="1017700"/>
            <a:ext cx="270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0900" y="310900"/>
            <a:ext cx="85215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Quicksand"/>
              <a:buNone/>
              <a:defRPr sz="2800" b="1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310900" y="1017725"/>
            <a:ext cx="8521500" cy="3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  <a:defRPr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'#'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196">
          <p15:clr>
            <a:srgbClr val="EA4335"/>
          </p15:clr>
        </p15:guide>
        <p15:guide id="2" orient="horz" pos="196">
          <p15:clr>
            <a:srgbClr val="EA4335"/>
          </p15:clr>
        </p15:guide>
        <p15:guide id="3" orient="horz" pos="641">
          <p15:clr>
            <a:srgbClr val="EA4335"/>
          </p15:clr>
        </p15:guide>
        <p15:guide id="4" pos="2776">
          <p15:clr>
            <a:srgbClr val="EA4335"/>
          </p15:clr>
        </p15:guide>
        <p15:guide id="5" orient="horz" pos="812">
          <p15:clr>
            <a:srgbClr val="EA4335"/>
          </p15:clr>
        </p15:guide>
        <p15:guide id="6" pos="2984">
          <p15:clr>
            <a:srgbClr val="EA4335"/>
          </p15:clr>
        </p15:guide>
        <p15:guide id="7" pos="5564">
          <p15:clr>
            <a:srgbClr val="EA4335"/>
          </p15:clr>
        </p15:guide>
        <p15:guide id="8" orient="horz" pos="2592">
          <p15:clr>
            <a:srgbClr val="EA4335"/>
          </p15:clr>
        </p15:guide>
        <p15:guide id="9" pos="2448">
          <p15:clr>
            <a:srgbClr val="EA4335"/>
          </p15:clr>
        </p15:guide>
        <p15:guide id="10" pos="3312">
          <p15:clr>
            <a:srgbClr val="EA4335"/>
          </p15:clr>
        </p15:guide>
        <p15:guide id="11" orient="horz" pos="304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5.png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4.png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/Relationships>
</file>

<file path=ppt/slides/_rels/slide45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544ee69a570f4150" /><Relationship Type="http://schemas.openxmlformats.org/officeDocument/2006/relationships/hyperlink" Target="https://www.deepl.com/pro?cta=edit-document" TargetMode="External" Id="R7c8846900518496d" /><Relationship Type="http://schemas.openxmlformats.org/officeDocument/2006/relationships/image" Target="/ppt/media/image6.png" Id="R07860b49e74847e7" 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/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Lektion 13: Tabellen nachzeichnen</a:t>
            </a:r>
            <a:endParaRPr/>
          </a:p>
        </p:txBody>
      </p:sp>
      <p:sp>
        <p:nvSpPr>
          <p:cNvPr id="69" name="Google Shape;69;p12"/>
          <p:cNvSpPr txBox="1"/>
          <p:nvPr>
            <p:ph type="subTitle" idx="2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KS4 - Programmieren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1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317" name="Google Shape;317;p21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318" name="Google Shape;318;p21"/>
          <p:cNvSpPr txBox="1"/>
          <p:nvPr/>
        </p:nvSpPr>
        <p:spPr>
          <a:xfrm>
            <a:off x="310900" y="1289300"/>
            <a:ext cx="29223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19" name="Google Shape;319;p21"/>
          <p:cNvSpPr/>
          <p:nvPr/>
        </p:nvSpPr>
        <p:spPr>
          <a:xfrm>
            <a:off x="339200" y="1615500"/>
            <a:ext cx="19602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21"/>
          <p:cNvSpPr/>
          <p:nvPr/>
        </p:nvSpPr>
        <p:spPr>
          <a:xfrm>
            <a:off x="2362541" y="1631255"/>
            <a:ext cx="432000" cy="2232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4400" rIns="0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Roboto Mono"/>
                <a:ea typeface="Roboto Mono"/>
                <a:cs typeface="Roboto Mono"/>
                <a:sym typeface="Roboto Mono"/>
              </a:rPr>
              <a:t>Wahr</a:t>
            </a:r>
            <a:endParaRPr sz="10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21" name="Google Shape;321;p21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322" name="Google Shape;322;p21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23" name="Google Shape;323;p21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24" name="Google Shape;324;p21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25" name="Google Shape;325;p21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26" name="Google Shape;326;p21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27" name="Google Shape;327;p21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Prüfen, ob die Bedingung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wahr ist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328" name="Google Shape;328;p21"/>
          <p:cNvCxnSpPr>
            <a:endCxn id="329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330" name="Google Shape;330;p21"/>
          <p:cNvCxnSpPr>
            <a:stCxn id="331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2" name="Google Shape;332;p21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1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34" name="Google Shape;334;p21"/>
          <p:cNvCxnSpPr>
            <a:stCxn id="333" idx="2"/>
            <a:endCxn id="332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5" name="Google Shape;335;p21"/>
          <p:cNvCxnSpPr>
            <a:stCxn id="329" idx="4"/>
            <a:endCxn id="333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9" name="Google Shape;329;p21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36" name="Google Shape;336;p21"/>
          <p:cNvCxnSpPr>
            <a:stCxn id="337" idx="2"/>
            <a:endCxn id="329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338" name="Google Shape;338;p21"/>
          <p:cNvCxnSpPr>
            <a:stCxn id="333" idx="3"/>
            <a:endCxn id="339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337" name="Google Shape;337;p21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1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1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1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42" name="Google Shape;342;p21"/>
          <p:cNvCxnSpPr>
            <a:stCxn id="339" idx="2"/>
            <a:endCxn id="340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343" name="Google Shape;343;p21"/>
          <p:cNvCxnSpPr>
            <a:stCxn id="332" idx="4"/>
            <a:endCxn id="341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331" name="Google Shape;331;p21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44" name="Google Shape;344;p21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2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350" name="Google Shape;350;p22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351" name="Google Shape;351;p22"/>
          <p:cNvSpPr txBox="1"/>
          <p:nvPr/>
        </p:nvSpPr>
        <p:spPr>
          <a:xfrm>
            <a:off x="310900" y="1289300"/>
            <a:ext cx="28800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52" name="Google Shape;352;p22"/>
          <p:cNvSpPr/>
          <p:nvPr/>
        </p:nvSpPr>
        <p:spPr>
          <a:xfrm>
            <a:off x="770800" y="1847400"/>
            <a:ext cx="19602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22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354" name="Google Shape;354;p22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55" name="Google Shape;355;p22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56" name="Google Shape;356;p22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57" name="Google Shape;357;p22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58" name="Google Shape;358;p22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59" name="Google Shape;359;p22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Subtrahiere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 </a:t>
            </a: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von dem Wert, den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</a:t>
            </a: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hält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360" name="Google Shape;360;p22"/>
          <p:cNvCxnSpPr>
            <a:endCxn id="361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362" name="Google Shape;362;p22"/>
          <p:cNvCxnSpPr>
            <a:stCxn id="363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4" name="Google Shape;364;p22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22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66" name="Google Shape;366;p22"/>
          <p:cNvCxnSpPr>
            <a:stCxn id="365" idx="2"/>
            <a:endCxn id="364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67" name="Google Shape;367;p22"/>
          <p:cNvCxnSpPr>
            <a:stCxn id="361" idx="4"/>
            <a:endCxn id="365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1" name="Google Shape;361;p22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68" name="Google Shape;368;p22"/>
          <p:cNvCxnSpPr>
            <a:stCxn id="369" idx="2"/>
            <a:endCxn id="361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370" name="Google Shape;370;p22"/>
          <p:cNvCxnSpPr>
            <a:stCxn id="365" idx="3"/>
            <a:endCxn id="371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369" name="Google Shape;369;p22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22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22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22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4" name="Google Shape;374;p22"/>
          <p:cNvCxnSpPr>
            <a:stCxn id="371" idx="2"/>
            <a:endCxn id="372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375" name="Google Shape;375;p22"/>
          <p:cNvCxnSpPr>
            <a:stCxn id="364" idx="4"/>
            <a:endCxn id="373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363" name="Google Shape;363;p22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6" name="Google Shape;376;p22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3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382" name="Google Shape;382;p23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383" name="Google Shape;383;p23"/>
          <p:cNvSpPr txBox="1"/>
          <p:nvPr/>
        </p:nvSpPr>
        <p:spPr>
          <a:xfrm>
            <a:off x="310900" y="1289300"/>
            <a:ext cx="28800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84" name="Google Shape;384;p23"/>
          <p:cNvSpPr/>
          <p:nvPr/>
        </p:nvSpPr>
        <p:spPr>
          <a:xfrm>
            <a:off x="770800" y="2105225"/>
            <a:ext cx="14223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23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386" name="Google Shape;386;p23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87" name="Google Shape;387;p23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88" name="Google Shape;388;p23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89" name="Google Shape;389;p23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90" name="Google Shape;390;p23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91" name="Google Shape;391;p23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Anzeige des Wertes von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392" name="Google Shape;392;p23"/>
          <p:cNvCxnSpPr>
            <a:endCxn id="393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394" name="Google Shape;394;p23"/>
          <p:cNvCxnSpPr>
            <a:stCxn id="395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6" name="Google Shape;396;p23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3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8" name="Google Shape;398;p23"/>
          <p:cNvCxnSpPr>
            <a:stCxn id="397" idx="2"/>
            <a:endCxn id="396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9" name="Google Shape;399;p23"/>
          <p:cNvCxnSpPr>
            <a:stCxn id="393" idx="4"/>
            <a:endCxn id="397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3" name="Google Shape;393;p23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0" name="Google Shape;400;p23"/>
          <p:cNvCxnSpPr>
            <a:stCxn id="401" idx="2"/>
            <a:endCxn id="393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02" name="Google Shape;402;p23"/>
          <p:cNvCxnSpPr>
            <a:stCxn id="397" idx="3"/>
            <a:endCxn id="403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401" name="Google Shape;401;p23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23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23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23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6" name="Google Shape;406;p23"/>
          <p:cNvCxnSpPr>
            <a:stCxn id="403" idx="2"/>
            <a:endCxn id="404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07" name="Google Shape;407;p23"/>
          <p:cNvCxnSpPr>
            <a:stCxn id="396" idx="4"/>
            <a:endCxn id="405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395" name="Google Shape;395;p23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8" name="Google Shape;408;p23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24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414" name="Google Shape;414;p24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415" name="Google Shape;415;p24"/>
          <p:cNvSpPr txBox="1"/>
          <p:nvPr/>
        </p:nvSpPr>
        <p:spPr>
          <a:xfrm>
            <a:off x="310900" y="1289300"/>
            <a:ext cx="29223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16" name="Google Shape;416;p24"/>
          <p:cNvSpPr/>
          <p:nvPr/>
        </p:nvSpPr>
        <p:spPr>
          <a:xfrm>
            <a:off x="395275" y="1615500"/>
            <a:ext cx="19602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24"/>
          <p:cNvSpPr/>
          <p:nvPr/>
        </p:nvSpPr>
        <p:spPr>
          <a:xfrm>
            <a:off x="2397916" y="1631255"/>
            <a:ext cx="432000" cy="2232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4400" rIns="0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Roboto Mono"/>
                <a:ea typeface="Roboto Mono"/>
                <a:cs typeface="Roboto Mono"/>
                <a:sym typeface="Roboto Mono"/>
              </a:rPr>
              <a:t>Wahr</a:t>
            </a:r>
            <a:endParaRPr sz="10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18" name="Google Shape;418;p24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419" name="Google Shape;419;p24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20" name="Google Shape;420;p24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21" name="Google Shape;421;p24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22" name="Google Shape;422;p24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Ausgabe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23" name="Google Shape;423;p24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24" name="Google Shape;424;p24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Prüfen, ob die Bedingung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wahr ist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25" name="Google Shape;425;p24"/>
          <p:cNvCxnSpPr>
            <a:endCxn id="426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27" name="Google Shape;427;p24"/>
          <p:cNvCxnSpPr>
            <a:stCxn id="428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9" name="Google Shape;429;p24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24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1" name="Google Shape;431;p24"/>
          <p:cNvCxnSpPr>
            <a:stCxn id="430" idx="2"/>
            <a:endCxn id="429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2" name="Google Shape;432;p24"/>
          <p:cNvCxnSpPr>
            <a:stCxn id="426" idx="4"/>
            <a:endCxn id="430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6" name="Google Shape;426;p24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3" name="Google Shape;433;p24"/>
          <p:cNvCxnSpPr>
            <a:stCxn id="434" idx="2"/>
            <a:endCxn id="426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35" name="Google Shape;435;p24"/>
          <p:cNvCxnSpPr>
            <a:stCxn id="430" idx="3"/>
            <a:endCxn id="436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434" name="Google Shape;434;p24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24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24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24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9" name="Google Shape;439;p24"/>
          <p:cNvCxnSpPr>
            <a:stCxn id="436" idx="2"/>
            <a:endCxn id="437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40" name="Google Shape;440;p24"/>
          <p:cNvCxnSpPr>
            <a:stCxn id="429" idx="4"/>
            <a:endCxn id="438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428" name="Google Shape;428;p24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1" name="Google Shape;441;p24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25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447" name="Google Shape;447;p25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448" name="Google Shape;448;p25"/>
          <p:cNvSpPr txBox="1"/>
          <p:nvPr/>
        </p:nvSpPr>
        <p:spPr>
          <a:xfrm>
            <a:off x="310900" y="1289300"/>
            <a:ext cx="28800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49" name="Google Shape;449;p25"/>
          <p:cNvSpPr/>
          <p:nvPr/>
        </p:nvSpPr>
        <p:spPr>
          <a:xfrm>
            <a:off x="770800" y="1851500"/>
            <a:ext cx="19602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25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451" name="Google Shape;451;p25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52" name="Google Shape;452;p25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53" name="Google Shape;453;p25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54" name="Google Shape;454;p25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55" name="Google Shape;455;p25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56" name="Google Shape;456;p25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Subtrahiere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 </a:t>
            </a: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von dem Wert, den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</a:t>
            </a: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hält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57" name="Google Shape;457;p25"/>
          <p:cNvCxnSpPr>
            <a:endCxn id="458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59" name="Google Shape;459;p25"/>
          <p:cNvCxnSpPr>
            <a:stCxn id="460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1" name="Google Shape;461;p25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25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63" name="Google Shape;463;p25"/>
          <p:cNvCxnSpPr>
            <a:stCxn id="462" idx="2"/>
            <a:endCxn id="461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4" name="Google Shape;464;p25"/>
          <p:cNvCxnSpPr>
            <a:stCxn id="458" idx="4"/>
            <a:endCxn id="462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8" name="Google Shape;458;p25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65" name="Google Shape;465;p25"/>
          <p:cNvCxnSpPr>
            <a:stCxn id="466" idx="2"/>
            <a:endCxn id="458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67" name="Google Shape;467;p25"/>
          <p:cNvCxnSpPr>
            <a:stCxn id="462" idx="3"/>
            <a:endCxn id="468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466" name="Google Shape;466;p25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25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25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25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1" name="Google Shape;471;p25"/>
          <p:cNvCxnSpPr>
            <a:stCxn id="468" idx="2"/>
            <a:endCxn id="469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72" name="Google Shape;472;p25"/>
          <p:cNvCxnSpPr>
            <a:stCxn id="461" idx="4"/>
            <a:endCxn id="470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460" name="Google Shape;460;p25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3" name="Google Shape;473;p25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6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479" name="Google Shape;479;p26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480" name="Google Shape;480;p26"/>
          <p:cNvSpPr txBox="1"/>
          <p:nvPr/>
        </p:nvSpPr>
        <p:spPr>
          <a:xfrm>
            <a:off x="310900" y="1289300"/>
            <a:ext cx="29223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81" name="Google Shape;481;p26"/>
          <p:cNvSpPr/>
          <p:nvPr/>
        </p:nvSpPr>
        <p:spPr>
          <a:xfrm>
            <a:off x="791950" y="1851500"/>
            <a:ext cx="19602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26"/>
          <p:cNvSpPr txBox="1"/>
          <p:nvPr/>
        </p:nvSpPr>
        <p:spPr>
          <a:xfrm>
            <a:off x="5410375" y="1672200"/>
            <a:ext cx="3412200" cy="27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Die Bedingung wird nur zu Beginn der Schleife und nach Ausführung aller Anweisungen innerhalb der Schleife ausgewertet. </a:t>
            </a:r>
            <a:endParaRPr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Deshalb ist die Schleife </a:t>
            </a: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bei dieser Anweisung </a:t>
            </a: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noch nicht </a:t>
            </a:r>
            <a:r>
              <a:rPr lang="en-GB" b="1">
                <a:latin typeface="Quicksand"/>
                <a:ea typeface="Quicksand"/>
                <a:cs typeface="Quicksand"/>
                <a:sym typeface="Quicksand"/>
              </a:rPr>
              <a:t>beendet</a:t>
            </a: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Der Zustand wird </a:t>
            </a:r>
            <a:r>
              <a:rPr lang="en-GB" b="1">
                <a:latin typeface="Quicksand"/>
                <a:ea typeface="Quicksand"/>
                <a:cs typeface="Quicksand"/>
                <a:sym typeface="Quicksand"/>
              </a:rPr>
              <a:t>nicht </a:t>
            </a: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ständig bewertet. </a:t>
            </a: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83" name="Google Shape;483;p26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Wichtig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!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484" name="Google Shape;484;p26"/>
          <p:cNvCxnSpPr>
            <a:endCxn id="485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86" name="Google Shape;486;p26"/>
          <p:cNvCxnSpPr>
            <a:stCxn id="487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88" name="Google Shape;488;p26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26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90" name="Google Shape;490;p26"/>
          <p:cNvCxnSpPr>
            <a:stCxn id="489" idx="2"/>
            <a:endCxn id="488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91" name="Google Shape;491;p26"/>
          <p:cNvCxnSpPr>
            <a:stCxn id="485" idx="4"/>
            <a:endCxn id="489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85" name="Google Shape;485;p26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92" name="Google Shape;492;p26"/>
          <p:cNvCxnSpPr>
            <a:stCxn id="493" idx="2"/>
            <a:endCxn id="485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94" name="Google Shape;494;p26"/>
          <p:cNvCxnSpPr>
            <a:stCxn id="489" idx="3"/>
            <a:endCxn id="495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493" name="Google Shape;493;p26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26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26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26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98" name="Google Shape;498;p26"/>
          <p:cNvCxnSpPr>
            <a:stCxn id="495" idx="2"/>
            <a:endCxn id="496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99" name="Google Shape;499;p26"/>
          <p:cNvCxnSpPr>
            <a:stCxn id="488" idx="4"/>
            <a:endCxn id="497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500" name="Google Shape;500;p26"/>
          <p:cNvCxnSpPr>
            <a:stCxn id="501" idx="2"/>
            <a:endCxn id="493" idx="0"/>
          </p:cNvCxnSpPr>
          <p:nvPr/>
        </p:nvCxnSpPr>
        <p:spPr>
          <a:xfrm rot="-5400000" flipH="1">
            <a:off x="3935951" y="1619071"/>
            <a:ext cx="149400" cy="600"/>
          </a:xfrm>
          <a:prstGeom prst="curvedConnector3">
            <a:avLst>
              <a:gd name="adj1" fmla="val 5000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501" name="Google Shape;501;p26"/>
          <p:cNvSpPr/>
          <p:nvPr/>
        </p:nvSpPr>
        <p:spPr>
          <a:xfrm>
            <a:off x="3891851" y="1447171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26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2" name="Google Shape;502;p26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pic>
        <p:nvPicPr>
          <p:cNvPr id="503" name="Google Shape;50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51100" y="478138"/>
            <a:ext cx="371475" cy="38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27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509" name="Google Shape;509;p27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510" name="Google Shape;510;p27"/>
          <p:cNvSpPr txBox="1"/>
          <p:nvPr/>
        </p:nvSpPr>
        <p:spPr>
          <a:xfrm>
            <a:off x="310900" y="1289300"/>
            <a:ext cx="28800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11" name="Google Shape;511;p27"/>
          <p:cNvSpPr/>
          <p:nvPr/>
        </p:nvSpPr>
        <p:spPr>
          <a:xfrm>
            <a:off x="770800" y="2084000"/>
            <a:ext cx="14223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27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513" name="Google Shape;513;p27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14" name="Google Shape;514;p27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15" name="Google Shape;515;p27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16" name="Google Shape;516;p27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17" name="Google Shape;517;p27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18" name="Google Shape;518;p27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Anzeige des Wertes von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519" name="Google Shape;519;p27"/>
          <p:cNvCxnSpPr>
            <a:endCxn id="520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521" name="Google Shape;521;p27"/>
          <p:cNvCxnSpPr>
            <a:stCxn id="522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23" name="Google Shape;523;p27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27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25" name="Google Shape;525;p27"/>
          <p:cNvCxnSpPr>
            <a:stCxn id="524" idx="2"/>
            <a:endCxn id="523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6" name="Google Shape;526;p27"/>
          <p:cNvCxnSpPr>
            <a:stCxn id="520" idx="4"/>
            <a:endCxn id="524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20" name="Google Shape;520;p27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27" name="Google Shape;527;p27"/>
          <p:cNvCxnSpPr>
            <a:stCxn id="528" idx="2"/>
            <a:endCxn id="520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529" name="Google Shape;529;p27"/>
          <p:cNvCxnSpPr>
            <a:stCxn id="524" idx="3"/>
            <a:endCxn id="530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528" name="Google Shape;528;p27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27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27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27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33" name="Google Shape;533;p27"/>
          <p:cNvCxnSpPr>
            <a:stCxn id="530" idx="2"/>
            <a:endCxn id="531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534" name="Google Shape;534;p27"/>
          <p:cNvCxnSpPr>
            <a:stCxn id="523" idx="4"/>
            <a:endCxn id="532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522" name="Google Shape;522;p27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35" name="Google Shape;535;p27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2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541" name="Google Shape;541;p28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542" name="Google Shape;542;p28"/>
          <p:cNvSpPr txBox="1"/>
          <p:nvPr/>
        </p:nvSpPr>
        <p:spPr>
          <a:xfrm>
            <a:off x="310900" y="1289300"/>
            <a:ext cx="29223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43" name="Google Shape;543;p28"/>
          <p:cNvSpPr/>
          <p:nvPr/>
        </p:nvSpPr>
        <p:spPr>
          <a:xfrm>
            <a:off x="395275" y="1615500"/>
            <a:ext cx="19602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28"/>
          <p:cNvSpPr/>
          <p:nvPr/>
        </p:nvSpPr>
        <p:spPr>
          <a:xfrm>
            <a:off x="2397916" y="1631255"/>
            <a:ext cx="432000" cy="2232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4400" rIns="0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Roboto Mono"/>
                <a:ea typeface="Roboto Mono"/>
                <a:cs typeface="Roboto Mono"/>
                <a:sym typeface="Roboto Mono"/>
              </a:rPr>
              <a:t>Falsch</a:t>
            </a:r>
            <a:endParaRPr sz="10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45" name="Google Shape;545;p28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546" name="Google Shape;546;p28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47" name="Google Shape;547;p28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48" name="Google Shape;548;p28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49" name="Google Shape;549;p28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50" name="Google Shape;550;p28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51" name="Google Shape;551;p28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Prüfen, ob die Bedingung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wahr ist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552" name="Google Shape;552;p28"/>
          <p:cNvCxnSpPr>
            <a:endCxn id="553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554" name="Google Shape;554;p28"/>
          <p:cNvCxnSpPr>
            <a:stCxn id="555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6" name="Google Shape;556;p28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28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8" name="Google Shape;558;p28"/>
          <p:cNvCxnSpPr>
            <a:stCxn id="557" idx="2"/>
            <a:endCxn id="556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9" name="Google Shape;559;p28"/>
          <p:cNvCxnSpPr>
            <a:stCxn id="553" idx="4"/>
            <a:endCxn id="557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3" name="Google Shape;553;p28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60" name="Google Shape;560;p28"/>
          <p:cNvCxnSpPr>
            <a:stCxn id="561" idx="2"/>
            <a:endCxn id="553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562" name="Google Shape;562;p28"/>
          <p:cNvCxnSpPr>
            <a:stCxn id="557" idx="3"/>
            <a:endCxn id="563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561" name="Google Shape;561;p28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28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4" name="Google Shape;564;p28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28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66" name="Google Shape;566;p28"/>
          <p:cNvCxnSpPr>
            <a:stCxn id="563" idx="2"/>
            <a:endCxn id="564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567" name="Google Shape;567;p28"/>
          <p:cNvCxnSpPr>
            <a:stCxn id="556" idx="4"/>
            <a:endCxn id="565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555" name="Google Shape;555;p28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68" name="Google Shape;568;p28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29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574" name="Google Shape;574;p29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575" name="Google Shape;575;p29"/>
          <p:cNvSpPr txBox="1"/>
          <p:nvPr/>
        </p:nvSpPr>
        <p:spPr>
          <a:xfrm>
            <a:off x="310900" y="1289300"/>
            <a:ext cx="29223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76" name="Google Shape;576;p29"/>
          <p:cNvSpPr/>
          <p:nvPr/>
        </p:nvSpPr>
        <p:spPr>
          <a:xfrm>
            <a:off x="395800" y="2363450"/>
            <a:ext cx="20097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29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578" name="Google Shape;578;p29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79" name="Google Shape;579;p29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80" name="Google Shape;580;p29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Abheben!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81" name="Google Shape;581;p29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Ausgabe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82" name="Google Shape;582;p29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83" name="Google Shape;583;p29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Die Schleife wird beendet und die nächste Codezeile wird ausgeführt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584" name="Google Shape;584;p29"/>
          <p:cNvCxnSpPr>
            <a:endCxn id="585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586" name="Google Shape;586;p29"/>
          <p:cNvCxnSpPr>
            <a:stCxn id="587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8" name="Google Shape;588;p29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9" name="Google Shape;589;p29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90" name="Google Shape;590;p29"/>
          <p:cNvCxnSpPr>
            <a:stCxn id="589" idx="2"/>
            <a:endCxn id="588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1" name="Google Shape;591;p29"/>
          <p:cNvCxnSpPr>
            <a:stCxn id="585" idx="4"/>
            <a:endCxn id="589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5" name="Google Shape;585;p29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92" name="Google Shape;592;p29"/>
          <p:cNvCxnSpPr>
            <a:stCxn id="593" idx="2"/>
            <a:endCxn id="585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594" name="Google Shape;594;p29"/>
          <p:cNvCxnSpPr>
            <a:stCxn id="589" idx="3"/>
            <a:endCxn id="595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593" name="Google Shape;593;p29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5" name="Google Shape;595;p29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29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7" name="Google Shape;597;p29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98" name="Google Shape;598;p29"/>
          <p:cNvCxnSpPr>
            <a:stCxn id="595" idx="2"/>
            <a:endCxn id="596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599" name="Google Shape;599;p29"/>
          <p:cNvCxnSpPr>
            <a:stCxn id="588" idx="4"/>
            <a:endCxn id="597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600" name="Google Shape;600;p29"/>
          <p:cNvCxnSpPr>
            <a:stCxn id="601" idx="2"/>
            <a:endCxn id="593" idx="0"/>
          </p:cNvCxnSpPr>
          <p:nvPr/>
        </p:nvCxnSpPr>
        <p:spPr>
          <a:xfrm rot="-5400000" flipH="1">
            <a:off x="3935951" y="1619071"/>
            <a:ext cx="149400" cy="600"/>
          </a:xfrm>
          <a:prstGeom prst="curvedConnector3">
            <a:avLst>
              <a:gd name="adj1" fmla="val 5000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601" name="Google Shape;601;p29"/>
          <p:cNvSpPr/>
          <p:nvPr/>
        </p:nvSpPr>
        <p:spPr>
          <a:xfrm>
            <a:off x="3891851" y="1447171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7" name="Google Shape;587;p29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02" name="Google Shape;602;p29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606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30"/>
          <p:cNvSpPr txBox="1"/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In dieser Lektion lernen Sie:</a:t>
            </a:r>
            <a:endParaRPr b="1"/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Verwenden Sie eine Ablaufverfolgungstabelle, um Code mit einer </a:t>
            </a:r>
            <a:r>
              <a:rPr lang="en-GB"/>
              <a:t>while-Schleife </a:t>
            </a:r>
            <a:r>
              <a:rPr lang="en-GB"/>
              <a:t>durchzugehen.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Verwendung einer Trace-Tabelle zur Erkennung und Korrektur von Fehlern in Programmen</a:t>
            </a:r>
            <a:endParaRPr/>
          </a:p>
        </p:txBody>
      </p:sp>
      <p:sp>
        <p:nvSpPr>
          <p:cNvPr id="608" name="Google Shape;608;p30"/>
          <p:cNvSpPr txBox="1"/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Lektion 13: Tabellen nachzeichnen</a:t>
            </a:r>
            <a:endParaRPr b="1"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09" name="Google Shape;609;p30"/>
          <p:cNvSpPr txBox="1"/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'#'</a:t>
            </a:fld>
            <a:endParaRPr/>
          </a:p>
        </p:txBody>
      </p:sp>
      <p:sp>
        <p:nvSpPr>
          <p:cNvPr id="610" name="Google Shape;610;p30"/>
          <p:cNvSpPr txBox="1"/>
          <p:nvPr>
            <p:ph type="subTitle" idx="2"/>
          </p:nvPr>
        </p:nvSpPr>
        <p:spPr>
          <a:xfrm>
            <a:off x="6840000" y="0"/>
            <a:ext cx="19611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Zielsetzungen</a:t>
            </a:r>
            <a:endParaRPr/>
          </a:p>
        </p:txBody>
      </p:sp>
      <p:pic>
        <p:nvPicPr>
          <p:cNvPr id="611" name="Google Shape;61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71300" y="364800"/>
            <a:ext cx="4191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das Ergebnis?</a:t>
            </a:r>
            <a:endParaRPr/>
          </a:p>
        </p:txBody>
      </p:sp>
      <p:sp>
        <p:nvSpPr>
          <p:cNvPr id="75" name="Google Shape;75;p13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76" name="Google Shape;76;p13"/>
          <p:cNvSpPr txBox="1"/>
          <p:nvPr/>
        </p:nvSpPr>
        <p:spPr>
          <a:xfrm>
            <a:off x="5257800" y="1289300"/>
            <a:ext cx="3564900" cy="234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Fragen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Was wird dem Benutzer auf dem Bildschirm angezeigt, wenn dieser Code ausgeführt wird?</a:t>
            </a:r>
            <a:endParaRPr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Quicksand"/>
              <a:buAutoNum type="alphaUcPeriod"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4,3,2,1</a:t>
            </a:r>
            <a:endParaRPr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1400"/>
              <a:buFont typeface="Quicksand"/>
              <a:buAutoNum type="alphaUcPeriod"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3,2,1,0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1400"/>
              <a:buFont typeface="Quicksand"/>
              <a:buAutoNum type="alphaUcPeriod"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3,2,1</a:t>
            </a:r>
            <a:endParaRPr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SzPts val="1400"/>
              <a:buFont typeface="Quicksand"/>
              <a:buAutoNum type="alphaUcPeriod"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Es liegt ein Fehler im Programm vor</a:t>
            </a: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310900" y="1289300"/>
            <a:ext cx="49242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5423425" y="2371247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5428975" y="2835722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5428975" y="3078478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81" name="Google Shape;81;p13"/>
          <p:cNvGrpSpPr/>
          <p:nvPr/>
        </p:nvGrpSpPr>
        <p:grpSpPr>
          <a:xfrm>
            <a:off x="5235099" y="2564573"/>
            <a:ext cx="390401" cy="229550"/>
            <a:chOff x="5233699" y="2322248"/>
            <a:chExt cx="390401" cy="229550"/>
          </a:xfrm>
        </p:grpSpPr>
        <p:sp>
          <p:nvSpPr>
            <p:cNvPr id="82" name="Google Shape;82;p13"/>
            <p:cNvSpPr/>
            <p:nvPr/>
          </p:nvSpPr>
          <p:spPr>
            <a:xfrm>
              <a:off x="5408100" y="2335798"/>
              <a:ext cx="216000" cy="216000"/>
            </a:xfrm>
            <a:prstGeom prst="ellipse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5233699" y="2322248"/>
              <a:ext cx="216000" cy="216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chemeClr val="accent6"/>
                  </a:solidFill>
                  <a:latin typeface="Quicksand"/>
                  <a:ea typeface="Quicksand"/>
                  <a:cs typeface="Quicksand"/>
                  <a:sym typeface="Quicksand"/>
                </a:rPr>
                <a:t>▹</a:t>
              </a:r>
              <a:endParaRPr sz="1000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sp>
        <p:nvSpPr>
          <p:cNvPr id="84" name="Google Shape;84;p13"/>
          <p:cNvSpPr/>
          <p:nvPr/>
        </p:nvSpPr>
        <p:spPr>
          <a:xfrm>
            <a:off x="5423425" y="2592972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dur="indefinite" restart="never" nodeType="tmRoot">
          <p:childTnLst>
            <p:seq concurrent="1" nextAc="seek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31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Das </a:t>
            </a:r>
            <a:r>
              <a:rPr lang="en-GB"/>
              <a:t>Durchgehen des Codes und das Überprüfen des </a:t>
            </a:r>
            <a:r>
              <a:rPr lang="en-GB" b="1"/>
              <a:t>Zustands </a:t>
            </a:r>
            <a:r>
              <a:rPr lang="en-GB" b="1"/>
              <a:t>der Variablen </a:t>
            </a:r>
            <a:r>
              <a:rPr lang="en-GB"/>
              <a:t>ist ein großartiges Werkzeug, um den Code zu verstehen und um </a:t>
            </a:r>
            <a:r>
              <a:rPr lang="en-GB" b="1"/>
              <a:t>Fehler zu erkennen und zu korrigieren</a:t>
            </a:r>
            <a:r>
              <a:rPr lang="en-GB"/>
              <a:t>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Zu diesem Zweck können Sie eine </a:t>
            </a:r>
            <a:r>
              <a:rPr lang="en-GB" b="1"/>
              <a:t>Trace-Tabelle </a:t>
            </a:r>
            <a:r>
              <a:rPr lang="en-GB"/>
              <a:t>verwenden</a:t>
            </a:r>
            <a:r>
              <a:rPr lang="en-GB"/>
              <a:t>.  </a:t>
            </a:r>
            <a:endParaRPr/>
          </a:p>
        </p:txBody>
      </p:sp>
      <p:sp>
        <p:nvSpPr>
          <p:cNvPr id="617" name="Google Shape;617;p31"/>
          <p:cNvSpPr txBox="1"/>
          <p:nvPr>
            <p:ph type="title"/>
          </p:nvPr>
        </p:nvSpPr>
        <p:spPr>
          <a:xfrm>
            <a:off x="310900" y="319600"/>
            <a:ext cx="34248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Verwendung einer Trace-Tabelle</a:t>
            </a:r>
            <a:endParaRPr/>
          </a:p>
        </p:txBody>
      </p:sp>
      <p:sp>
        <p:nvSpPr>
          <p:cNvPr id="618" name="Google Shape;618;p31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619" name="Google Shape;619;p31"/>
          <p:cNvGraphicFramePr/>
          <p:nvPr/>
        </p:nvGraphicFramePr>
        <p:xfrm>
          <a:off x="4687075" y="1170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76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0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0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0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!= 0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0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32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Eine </a:t>
            </a:r>
            <a:r>
              <a:rPr lang="en-GB" b="1"/>
              <a:t>Trace-Tabelle </a:t>
            </a:r>
            <a:r>
              <a:rPr lang="en-GB"/>
              <a:t>ermöglicht es Ihnen, den Zustand von Variablen, die Ausgaben und die Bedingungsauswertungen formal aufzuzeichnen, während Sie </a:t>
            </a:r>
            <a:r>
              <a:rPr lang="en-GB"/>
              <a:t>den Code </a:t>
            </a:r>
            <a:r>
              <a:rPr lang="en-GB" b="1"/>
              <a:t>gedanklich ausführen</a:t>
            </a:r>
            <a:r>
              <a:rPr lang="en-GB"/>
              <a:t>. </a:t>
            </a:r>
            <a:endParaRPr/>
          </a:p>
        </p:txBody>
      </p:sp>
      <p:sp>
        <p:nvSpPr>
          <p:cNvPr id="625" name="Google Shape;625;p32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Verwendung einer Trace-Tabelle</a:t>
            </a:r>
            <a:endParaRPr/>
          </a:p>
        </p:txBody>
      </p:sp>
      <p:sp>
        <p:nvSpPr>
          <p:cNvPr id="626" name="Google Shape;626;p32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627" name="Google Shape;627;p32"/>
          <p:cNvGraphicFramePr/>
          <p:nvPr/>
        </p:nvGraphicFramePr>
        <p:xfrm>
          <a:off x="4687075" y="1170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76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0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0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0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!= 0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0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63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33"/>
          <p:cNvSpPr txBox="1"/>
          <p:nvPr>
            <p:ph type="body" idx="1"/>
          </p:nvPr>
        </p:nvSpPr>
        <p:spPr>
          <a:xfrm>
            <a:off x="4726200" y="11689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Lernender hat eine </a:t>
            </a:r>
            <a:r>
              <a:rPr lang="en-GB"/>
              <a:t>while-Schleife </a:t>
            </a:r>
            <a:r>
              <a:rPr lang="en-GB"/>
              <a:t>geschrieben</a:t>
            </a:r>
            <a:r>
              <a:rPr lang="en-GB"/>
              <a:t>, die aufhören soll zu laufen, sobald der Wert von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10 </a:t>
            </a:r>
            <a:r>
              <a:rPr lang="en-GB"/>
              <a:t>erreicht</a:t>
            </a:r>
            <a:r>
              <a:rPr lang="en-GB"/>
              <a:t>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Wenn der Code ausgeführt wird, bricht die Schleife nie ab. Es liegt ein </a:t>
            </a:r>
            <a:r>
              <a:rPr lang="en-GB" b="1"/>
              <a:t>logischer Fehler vor</a:t>
            </a:r>
            <a:r>
              <a:rPr lang="en-GB"/>
              <a:t>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So </a:t>
            </a:r>
            <a:r>
              <a:rPr lang="en-GB"/>
              <a:t>kann </a:t>
            </a:r>
            <a:r>
              <a:rPr lang="en-GB"/>
              <a:t>eine </a:t>
            </a:r>
            <a:r>
              <a:rPr lang="en-GB" b="1"/>
              <a:t>Trace-Tabelle </a:t>
            </a:r>
            <a:r>
              <a:rPr lang="en-GB"/>
              <a:t>helfen, den Fehler in diesem Programm zu erkennen. </a:t>
            </a:r>
            <a:endParaRPr/>
          </a:p>
        </p:txBody>
      </p:sp>
      <p:sp>
        <p:nvSpPr>
          <p:cNvPr id="633" name="Google Shape;633;p33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634" name="Google Shape;634;p33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635" name="Google Shape;635;p33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34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641" name="Google Shape;641;p34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642" name="Google Shape;642;p34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?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?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643" name="Google Shape;643;p34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44" name="Google Shape;644;p34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Hier ist eine leere </a:t>
            </a:r>
            <a:r>
              <a:rPr lang="en-GB" sz="1600" b="1"/>
              <a:t>Trace-Tabelle</a:t>
            </a:r>
            <a:r>
              <a:rPr lang="en-GB" sz="1600"/>
              <a:t>. </a:t>
            </a:r>
            <a:endParaRPr sz="16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648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35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650" name="Google Shape;650;p35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651" name="Google Shape;651;p35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652" name="Google Shape;652;p35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53" name="Google Shape;653;p35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Sie </a:t>
            </a:r>
            <a:r>
              <a:rPr lang="en-GB" sz="1600"/>
              <a:t>können die </a:t>
            </a:r>
            <a:r>
              <a:rPr lang="en-GB" sz="1600" b="1"/>
              <a:t>Variablen </a:t>
            </a:r>
            <a:r>
              <a:rPr lang="en-GB" sz="1600"/>
              <a:t>und </a:t>
            </a:r>
            <a:r>
              <a:rPr lang="en-GB" sz="1600" b="1"/>
              <a:t>Bedingungen </a:t>
            </a:r>
            <a:r>
              <a:rPr lang="en-GB" sz="1600"/>
              <a:t>identifizieren </a:t>
            </a:r>
            <a:r>
              <a:rPr lang="en-GB" sz="1600"/>
              <a:t>und sie </a:t>
            </a:r>
            <a:r>
              <a:rPr lang="en-GB" sz="1600"/>
              <a:t>zu den Überschriften </a:t>
            </a:r>
            <a:r>
              <a:rPr lang="en-GB" sz="1600"/>
              <a:t>hinzufügen</a:t>
            </a:r>
            <a:r>
              <a:rPr lang="en-GB" sz="1600"/>
              <a:t>, damit Sie den Überblick behalten.</a:t>
            </a:r>
            <a:endParaRPr sz="16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657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36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659" name="Google Shape;659;p36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660" name="Google Shape;660;p36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661" name="Google Shape;661;p36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62" name="Google Shape;662;p36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Gehen Sie dann durch den Code. Die erste Zeile hat keine </a:t>
            </a:r>
            <a:r>
              <a:rPr lang="en-GB" sz="1600" b="1"/>
              <a:t>Variablen</a:t>
            </a:r>
            <a:r>
              <a:rPr lang="en-GB" sz="1600"/>
              <a:t>, </a:t>
            </a:r>
            <a:r>
              <a:rPr lang="en-GB" sz="1600" b="1"/>
              <a:t>Bedingungen </a:t>
            </a:r>
            <a:r>
              <a:rPr lang="en-GB" sz="1600"/>
              <a:t>oder </a:t>
            </a:r>
            <a:r>
              <a:rPr lang="en-GB" sz="1600" b="1"/>
              <a:t>Ausgaben</a:t>
            </a:r>
            <a:r>
              <a:rPr lang="en-GB" sz="1600"/>
              <a:t>, </a:t>
            </a:r>
            <a:r>
              <a:rPr lang="en-GB" sz="1600"/>
              <a:t>also fügen Sie diese nicht zur Tabelle hinzu. </a:t>
            </a:r>
            <a:endParaRPr sz="16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37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668" name="Google Shape;668;p37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669" name="Google Shape;669;p37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 b="1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670" name="Google Shape;670;p37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71" name="Google Shape;671;p37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In Zeile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2 </a:t>
            </a:r>
            <a:r>
              <a:rPr lang="en-GB" sz="1600"/>
              <a:t>wird der </a:t>
            </a:r>
            <a:r>
              <a:rPr lang="en-GB" sz="1600"/>
              <a:t>Variablen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count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die Zahl 4 </a:t>
            </a:r>
            <a:r>
              <a:rPr lang="en-GB" sz="1600"/>
              <a:t>zugewiesen</a:t>
            </a:r>
            <a:r>
              <a:rPr lang="en-GB" sz="1600"/>
              <a:t>, die </a:t>
            </a:r>
            <a:r>
              <a:rPr lang="en-GB" sz="1600"/>
              <a:t>in die Tabelle eingetragen wird. </a:t>
            </a:r>
            <a:endParaRPr sz="16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675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p3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677" name="Google Shape;677;p38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678" name="Google Shape;678;p38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 b="1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679" name="Google Shape;679;p38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80" name="Google Shape;680;p38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Zeile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3 </a:t>
            </a:r>
            <a:r>
              <a:rPr lang="en-GB" sz="1600"/>
              <a:t>enthält eine Bedingung</a:t>
            </a:r>
            <a:r>
              <a:rPr lang="en-GB" sz="1600"/>
              <a:t>,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count != 10</a:t>
            </a:r>
            <a:r>
              <a:rPr lang="en-GB" sz="1600"/>
              <a:t>. Die Bedingung wird ausgewertet und der Wert in die Tabelle eingetragen.  </a:t>
            </a:r>
            <a:endParaRPr sz="16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39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686" name="Google Shape;686;p39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687" name="Google Shape;687;p39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688" name="Google Shape;688;p39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89" name="Google Shape;689;p39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Zeile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4 </a:t>
            </a:r>
            <a:r>
              <a:rPr lang="en-GB" sz="1600"/>
              <a:t>erzeugt </a:t>
            </a:r>
            <a:r>
              <a:rPr lang="en-GB" sz="1600"/>
              <a:t>eine Ausgabe</a:t>
            </a:r>
            <a:r>
              <a:rPr lang="en-GB" sz="1600"/>
              <a:t>, die Sie in die Tabelle eintragen. </a:t>
            </a:r>
            <a:endParaRPr sz="16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693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40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695" name="Google Shape;695;p40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696" name="Google Shape;696;p40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97" name="Google Shape;697;p40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Zeile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5 </a:t>
            </a:r>
            <a:r>
              <a:rPr lang="en-GB" sz="1600"/>
              <a:t>enthält eine Variablenzuweisung.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count+4 </a:t>
            </a:r>
            <a:r>
              <a:rPr lang="en-GB" sz="1600"/>
              <a:t>bezieht sich auf den vorhandenen Wert von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count </a:t>
            </a:r>
            <a:r>
              <a:rPr lang="en-GB" sz="1600"/>
              <a:t>in der Tabelle. Dieser Wert wird abgerufen, der Ausdruck wird ausgewertet, und dann wird der Wert von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count </a:t>
            </a:r>
            <a:r>
              <a:rPr lang="en-GB" sz="1600"/>
              <a:t>durch den neuen Wert ersetzt.</a:t>
            </a:r>
            <a:endParaRPr sz="1600"/>
          </a:p>
        </p:txBody>
      </p:sp>
      <p:graphicFrame>
        <p:nvGraphicFramePr>
          <p:cNvPr id="698" name="Google Shape;698;p40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 b="1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/>
        </p:nvSpPr>
        <p:spPr>
          <a:xfrm>
            <a:off x="310900" y="1289300"/>
            <a:ext cx="4924200" cy="1720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0" name="Google Shape;90;p14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91" name="Google Shape;91;p14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5410375" y="42393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360425" y="1368575"/>
            <a:ext cx="12246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Zuweisung von 4 an die Variable count</a:t>
            </a: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01" name="Google Shape;101;p14"/>
          <p:cNvCxnSpPr>
            <a:endCxn id="102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03" name="Google Shape;103;p14"/>
          <p:cNvCxnSpPr>
            <a:stCxn id="104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5" name="Google Shape;105;p14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7" name="Google Shape;107;p14"/>
          <p:cNvCxnSpPr>
            <a:stCxn id="106" idx="2"/>
            <a:endCxn id="105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8" name="Google Shape;108;p14"/>
          <p:cNvCxnSpPr>
            <a:stCxn id="102" idx="4"/>
            <a:endCxn id="106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2" name="Google Shape;102;p14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9" name="Google Shape;109;p14"/>
          <p:cNvCxnSpPr>
            <a:stCxn id="110" idx="2"/>
            <a:endCxn id="102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11" name="Google Shape;111;p14"/>
          <p:cNvCxnSpPr>
            <a:stCxn id="106" idx="3"/>
            <a:endCxn id="112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10" name="Google Shape;110;p14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5" name="Google Shape;115;p14"/>
          <p:cNvCxnSpPr>
            <a:stCxn id="112" idx="2"/>
            <a:endCxn id="113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16" name="Google Shape;116;p14"/>
          <p:cNvCxnSpPr>
            <a:stCxn id="105" idx="4"/>
            <a:endCxn id="114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04" name="Google Shape;104;p14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7" name="Google Shape;117;p14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02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41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704" name="Google Shape;704;p41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705" name="Google Shape;705;p41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06" name="Google Shape;706;p41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Zeile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6 </a:t>
            </a:r>
            <a:r>
              <a:rPr lang="en-GB" sz="1600"/>
              <a:t>enthält </a:t>
            </a:r>
            <a:r>
              <a:rPr lang="en-GB" sz="1600"/>
              <a:t>keine Variablen, Bedingungen oder Ausgaben, so dass Sie diese nicht in die Tabelle aufnehmen</a:t>
            </a:r>
            <a:r>
              <a:rPr lang="en-GB" sz="1600"/>
              <a:t>. </a:t>
            </a:r>
            <a:endParaRPr sz="1600"/>
          </a:p>
        </p:txBody>
      </p:sp>
      <p:graphicFrame>
        <p:nvGraphicFramePr>
          <p:cNvPr id="707" name="Google Shape;707;p41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1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42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713" name="Google Shape;713;p42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714" name="Google Shape;714;p42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15" name="Google Shape;715;p42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Wenn Sie das Ende des </a:t>
            </a:r>
            <a:r>
              <a:rPr lang="en-GB" sz="1600"/>
              <a:t>while-Blocks </a:t>
            </a:r>
            <a:r>
              <a:rPr lang="en-GB" sz="1600"/>
              <a:t>erreicht haben</a:t>
            </a:r>
            <a:r>
              <a:rPr lang="en-GB" sz="1600"/>
              <a:t>, gehen Sie zurück und überprüfen Sie die Bedingung erneut. 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600"/>
              <a:t>Die </a:t>
            </a:r>
            <a:r>
              <a:rPr lang="en-GB" sz="1600"/>
              <a:t>Bedingung </a:t>
            </a:r>
            <a:r>
              <a:rPr lang="en-GB" sz="1600"/>
              <a:t>in </a:t>
            </a:r>
            <a:r>
              <a:rPr lang="en-GB" sz="1600"/>
              <a:t>Zeile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3 </a:t>
            </a:r>
            <a:r>
              <a:rPr lang="en-GB" sz="1600"/>
              <a:t>ist immer noch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r>
              <a:rPr lang="en-GB" sz="1600"/>
              <a:t>, </a:t>
            </a:r>
            <a:r>
              <a:rPr lang="en-GB" sz="1600"/>
              <a:t>also notieren Sie dies. </a:t>
            </a:r>
            <a:endParaRPr sz="1600"/>
          </a:p>
        </p:txBody>
      </p:sp>
      <p:graphicFrame>
        <p:nvGraphicFramePr>
          <p:cNvPr id="716" name="Google Shape;716;p42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 b="1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20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43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722" name="Google Shape;722;p43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723" name="Google Shape;723;p43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24" name="Google Shape;724;p43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Zeile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4 </a:t>
            </a:r>
            <a:r>
              <a:rPr lang="en-GB" sz="1600"/>
              <a:t>erzeugt eine Ausgabe, die Sie in die Tabelle eintragen. </a:t>
            </a:r>
            <a:endParaRPr sz="1600"/>
          </a:p>
        </p:txBody>
      </p:sp>
      <p:graphicFrame>
        <p:nvGraphicFramePr>
          <p:cNvPr id="725" name="Google Shape;725;p43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29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44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731" name="Google Shape;731;p44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732" name="Google Shape;732;p44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33" name="Google Shape;733;p44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Zeile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5 </a:t>
            </a:r>
            <a:r>
              <a:rPr lang="en-GB" sz="1600"/>
              <a:t>hat eine Variablenzuweisung, die Sie also aufzeichnen. </a:t>
            </a:r>
            <a:endParaRPr sz="1600"/>
          </a:p>
        </p:txBody>
      </p:sp>
      <p:graphicFrame>
        <p:nvGraphicFramePr>
          <p:cNvPr id="734" name="Google Shape;734;p44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 b="1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38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p45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740" name="Google Shape;740;p45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741" name="Google Shape;741;p45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42" name="Google Shape;742;p45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In Zeile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6 </a:t>
            </a:r>
            <a:r>
              <a:rPr lang="en-GB" sz="1600"/>
              <a:t>gibt es nichts zu erfassen. </a:t>
            </a:r>
            <a:endParaRPr sz="1600"/>
          </a:p>
        </p:txBody>
      </p:sp>
      <p:graphicFrame>
        <p:nvGraphicFramePr>
          <p:cNvPr id="743" name="Google Shape;743;p45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47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Google Shape;748;p46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749" name="Google Shape;749;p46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750" name="Google Shape;750;p46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51" name="Google Shape;751;p46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Wenn Sie das Ende des </a:t>
            </a:r>
            <a:r>
              <a:rPr lang="en-GB" sz="1600"/>
              <a:t>while-Blocks </a:t>
            </a:r>
            <a:r>
              <a:rPr lang="en-GB" sz="1600"/>
              <a:t>erreicht haben</a:t>
            </a:r>
            <a:r>
              <a:rPr lang="en-GB" sz="1600"/>
              <a:t>, gehen Sie zurück und überprüfen Sie die Bedingung erneut. 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600"/>
              <a:t>Die Bedingung in </a:t>
            </a:r>
            <a:r>
              <a:rPr lang="en-GB" sz="1600"/>
              <a:t>Zeile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3 </a:t>
            </a:r>
            <a:r>
              <a:rPr lang="en-GB" sz="1600"/>
              <a:t>ist immer noch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r>
              <a:rPr lang="en-GB" sz="1600"/>
              <a:t>, also notieren Sie dies. </a:t>
            </a:r>
            <a:endParaRPr sz="1600"/>
          </a:p>
        </p:txBody>
      </p:sp>
      <p:graphicFrame>
        <p:nvGraphicFramePr>
          <p:cNvPr id="752" name="Google Shape;752;p46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 b="1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56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47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758" name="Google Shape;758;p47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759" name="Google Shape;759;p47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60" name="Google Shape;760;p47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Zeile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4 </a:t>
            </a:r>
            <a:r>
              <a:rPr lang="en-GB" sz="1600"/>
              <a:t>erzeugt eine Ausgabe, </a:t>
            </a:r>
            <a:r>
              <a:rPr lang="en-GB" sz="1600"/>
              <a:t>die Sie aufzeichnen. </a:t>
            </a:r>
            <a:endParaRPr sz="1600"/>
          </a:p>
        </p:txBody>
      </p:sp>
      <p:graphicFrame>
        <p:nvGraphicFramePr>
          <p:cNvPr id="761" name="Google Shape;761;p47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65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p4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767" name="Google Shape;767;p48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768" name="Google Shape;768;p48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69" name="Google Shape;769;p48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Zeile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5 </a:t>
            </a:r>
            <a:r>
              <a:rPr lang="en-GB" sz="1600"/>
              <a:t>hat eine Variablenzuweisung, so dass Sie diese aufzeichnen können. </a:t>
            </a:r>
            <a:endParaRPr sz="1600"/>
          </a:p>
        </p:txBody>
      </p:sp>
      <p:graphicFrame>
        <p:nvGraphicFramePr>
          <p:cNvPr id="770" name="Google Shape;770;p48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 b="1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16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74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49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776" name="Google Shape;776;p49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777" name="Google Shape;777;p49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78" name="Google Shape;778;p49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An </a:t>
            </a:r>
            <a:r>
              <a:rPr lang="en-GB" sz="1600"/>
              <a:t>diesem Punkt können Sie erkennen, was in der Schleife schief läuft. </a:t>
            </a:r>
            <a:endParaRPr sz="1600"/>
          </a:p>
        </p:txBody>
      </p:sp>
      <p:graphicFrame>
        <p:nvGraphicFramePr>
          <p:cNvPr id="779" name="Google Shape;779;p49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16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83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50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785" name="Google Shape;785;p50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786" name="Google Shape;786;p50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87" name="Google Shape;787;p50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Die Bedingung für die Schleife lautet 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Anzahl != </a:t>
            </a:r>
            <a:r>
              <a:rPr lang="en-GB" sz="1600"/>
              <a:t>10 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600"/>
              <a:t>Die Trace-Tabelle hat gezeigt, dass count nie gleich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10 </a:t>
            </a:r>
            <a:r>
              <a:rPr lang="en-GB" sz="1600"/>
              <a:t>ist</a:t>
            </a:r>
            <a:r>
              <a:rPr lang="en-GB" sz="1600"/>
              <a:t>, </a:t>
            </a:r>
            <a:r>
              <a:rPr lang="en-GB" sz="1600"/>
              <a:t>weshalb die Schleife nie abbricht. </a:t>
            </a:r>
            <a:endParaRPr sz="1600"/>
          </a:p>
        </p:txBody>
      </p:sp>
      <p:graphicFrame>
        <p:nvGraphicFramePr>
          <p:cNvPr id="788" name="Google Shape;788;p50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16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123" name="Google Shape;123;p15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124" name="Google Shape;124;p15"/>
          <p:cNvSpPr txBox="1"/>
          <p:nvPr/>
        </p:nvSpPr>
        <p:spPr>
          <a:xfrm>
            <a:off x="310900" y="1289300"/>
            <a:ext cx="29223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5" name="Google Shape;125;p15"/>
          <p:cNvSpPr/>
          <p:nvPr/>
        </p:nvSpPr>
        <p:spPr>
          <a:xfrm>
            <a:off x="395275" y="1615500"/>
            <a:ext cx="19602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2397916" y="1631255"/>
            <a:ext cx="432000" cy="2232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4400" rIns="0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Roboto Mono"/>
                <a:ea typeface="Roboto Mono"/>
                <a:cs typeface="Roboto Mono"/>
                <a:sym typeface="Roboto Mono"/>
              </a:rPr>
              <a:t>Wahr</a:t>
            </a:r>
            <a:endParaRPr sz="10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7" name="Google Shape;127;p15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9" name="Google Shape;129;p15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0" name="Google Shape;130;p15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31" name="Google Shape;131;p15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Ausgabe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2" name="Google Shape;132;p15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3" name="Google Shape;133;p15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Prüfen, ob die Bedingung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wahr ist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134" name="Google Shape;134;p15"/>
          <p:cNvCxnSpPr>
            <a:endCxn id="135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36" name="Google Shape;136;p15"/>
          <p:cNvCxnSpPr>
            <a:stCxn id="137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8" name="Google Shape;138;p15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0" name="Google Shape;140;p15"/>
          <p:cNvCxnSpPr>
            <a:stCxn id="139" idx="2"/>
            <a:endCxn id="138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" name="Google Shape;141;p15"/>
          <p:cNvCxnSpPr>
            <a:stCxn id="135" idx="4"/>
            <a:endCxn id="139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5" name="Google Shape;135;p15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2" name="Google Shape;142;p15"/>
          <p:cNvCxnSpPr>
            <a:stCxn id="143" idx="2"/>
            <a:endCxn id="135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44" name="Google Shape;144;p15"/>
          <p:cNvCxnSpPr>
            <a:stCxn id="139" idx="3"/>
            <a:endCxn id="145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43" name="Google Shape;143;p15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8" name="Google Shape;148;p15"/>
          <p:cNvCxnSpPr>
            <a:stCxn id="145" idx="2"/>
            <a:endCxn id="146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49" name="Google Shape;149;p15"/>
          <p:cNvCxnSpPr>
            <a:stCxn id="138" idx="4"/>
            <a:endCxn id="147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37" name="Google Shape;137;p15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0" name="Google Shape;150;p15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92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Google Shape;793;p51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794" name="Google Shape;794;p51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795" name="Google Shape;795;p51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count != 10: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96" name="Google Shape;796;p51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</a:rPr>
              <a:t> Frage </a:t>
            </a:r>
            <a:r>
              <a:rPr lang="en-GB">
                <a:solidFill>
                  <a:schemeClr val="accent1"/>
                </a:solidFill>
              </a:rPr>
              <a:t>.</a:t>
            </a:r>
            <a:endParaRPr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Wie sollte die </a:t>
            </a:r>
            <a:r>
              <a:rPr lang="en-GB" b="1"/>
              <a:t>Bedingung </a:t>
            </a:r>
            <a:r>
              <a:rPr lang="en-GB"/>
              <a:t>lauten, wenn Sie möchten, dass die Schleife bei 10 aufhört?</a:t>
            </a:r>
            <a:endParaRPr/>
          </a:p>
        </p:txBody>
      </p:sp>
      <p:graphicFrame>
        <p:nvGraphicFramePr>
          <p:cNvPr id="797" name="Google Shape;797;p51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16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80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52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</a:t>
            </a:r>
            <a:endParaRPr/>
          </a:p>
        </p:txBody>
      </p:sp>
      <p:sp>
        <p:nvSpPr>
          <p:cNvPr id="803" name="Google Shape;803;p52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804" name="Google Shape;804;p52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{4870E16A-CC29-45C9-A9C0-757DAD198288}</a:tableStyleId>
              </a:tblPr>
              <a:tblGrid>
                <a:gridCol w="377800"/>
                <a:gridCol w="3764350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from time import sleep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 =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while </a:t>
                      </a: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count &lt;= 10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print(count)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Anzahl = Anzahl + 4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schlafen(1)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805" name="Google Shape;805;p52"/>
          <p:cNvSpPr txBox="1"/>
          <p:nvPr>
            <p:ph type="body" idx="1"/>
          </p:nvPr>
        </p:nvSpPr>
        <p:spPr>
          <a:xfrm>
            <a:off x="310900" y="2919675"/>
            <a:ext cx="40965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600"/>
              <a:t>Die Schleife sollte nur fortgesetzt werden, wenn der Wert von count </a:t>
            </a:r>
            <a:r>
              <a:rPr lang="en-GB" sz="1600" b="1"/>
              <a:t>kleiner oder gleich 10 ist, </a:t>
            </a:r>
            <a:r>
              <a:rPr lang="en-GB" sz="1600"/>
              <a:t>so dass diese Bedingung nun korrekt funktioniert. </a:t>
            </a:r>
            <a:endParaRPr sz="1600"/>
          </a:p>
        </p:txBody>
      </p:sp>
      <p:graphicFrame>
        <p:nvGraphicFramePr>
          <p:cNvPr id="806" name="Google Shape;806;p52"/>
          <p:cNvGraphicFramePr/>
          <p:nvPr/>
        </p:nvGraphicFramePr>
        <p:xfrm>
          <a:off x="4736600" y="59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{0162A3C6-9E61-481F-82C8-6F792FA80935}</a:tableStyleId>
              </a:tblPr>
              <a:tblGrid>
                <a:gridCol w="479350"/>
                <a:gridCol w="1137325"/>
                <a:gridCol w="1377875"/>
                <a:gridCol w="1101950"/>
              </a:tblGrid>
              <a:tr h="485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Leitung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Variabel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zählen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Zustand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Anzahl!=10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Ausgabe</a:t>
                      </a:r>
                      <a:endParaRPr sz="12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8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Wahr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12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  <a:tr h="31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16</a:t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b="1">
                        <a:solidFill>
                          <a:srgbClr val="980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72000" marR="72000" marT="72000" marB="72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810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53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Verwenden Sie das </a:t>
            </a:r>
            <a:r>
              <a:rPr lang="en-GB" b="1"/>
              <a:t>Arbeitsblatt</a:t>
            </a:r>
            <a:r>
              <a:rPr lang="en-GB"/>
              <a:t>, um eine Reihe von Trace-Tabellen für verschiedene Szenarien zu erstellen.</a:t>
            </a:r>
            <a:endParaRPr/>
          </a:p>
        </p:txBody>
      </p:sp>
      <p:sp>
        <p:nvSpPr>
          <p:cNvPr id="812" name="Google Shape;812;p53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Beispiele für Trace-Tabellen</a:t>
            </a:r>
            <a:endParaRPr/>
          </a:p>
        </p:txBody>
      </p:sp>
      <p:sp>
        <p:nvSpPr>
          <p:cNvPr id="813" name="Google Shape;813;p53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2</a:t>
            </a:r>
            <a:endParaRPr/>
          </a:p>
        </p:txBody>
      </p:sp>
      <p:pic>
        <p:nvPicPr>
          <p:cNvPr id="814" name="Google Shape;814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6600" y="1011600"/>
            <a:ext cx="4096500" cy="317823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8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54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Vermerken Sie dies auf Ihrem </a:t>
            </a:r>
            <a:r>
              <a:rPr lang="en-GB" b="1"/>
              <a:t>Ausfahrtsticket</a:t>
            </a:r>
            <a:r>
              <a:rPr lang="en-GB"/>
              <a:t>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Eine Situation, in der die Verwendung einer Trace-Tabelle für Sie bei der Programmierung hilfreich sein könnte  </a:t>
            </a:r>
            <a:endParaRPr/>
          </a:p>
        </p:txBody>
      </p:sp>
      <p:sp>
        <p:nvSpPr>
          <p:cNvPr id="820" name="Google Shape;820;p54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Ausfahrtsticket</a:t>
            </a:r>
            <a:endParaRPr/>
          </a:p>
        </p:txBody>
      </p:sp>
      <p:sp>
        <p:nvSpPr>
          <p:cNvPr id="821" name="Google Shape;821;p54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Plenarsitzung</a:t>
            </a:r>
            <a:endParaRPr/>
          </a:p>
        </p:txBody>
      </p:sp>
      <p:pic>
        <p:nvPicPr>
          <p:cNvPr id="822" name="Google Shape;822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52100" y="478138"/>
            <a:ext cx="381000" cy="381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23" name="Google Shape;823;p54"/>
          <p:cNvGrpSpPr/>
          <p:nvPr/>
        </p:nvGrpSpPr>
        <p:grpSpPr>
          <a:xfrm>
            <a:off x="4736600" y="1645000"/>
            <a:ext cx="3927016" cy="1015800"/>
            <a:chOff x="4736600" y="1645000"/>
            <a:chExt cx="3927016" cy="1015800"/>
          </a:xfrm>
        </p:grpSpPr>
        <p:sp>
          <p:nvSpPr>
            <p:cNvPr id="824" name="Google Shape;824;p54"/>
            <p:cNvSpPr txBox="1"/>
            <p:nvPr/>
          </p:nvSpPr>
          <p:spPr>
            <a:xfrm>
              <a:off x="4736600" y="1645000"/>
              <a:ext cx="1287300" cy="10158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900" b="1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Beschreiben Sie eine Situation, in der die Verwendung einer Trace-Tabelle für Sie beim Programmieren hilfreich sein könnte.</a:t>
              </a:r>
              <a:endParaRPr sz="1100"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825" name="Google Shape;825;p54"/>
            <p:cNvSpPr txBox="1"/>
            <p:nvPr/>
          </p:nvSpPr>
          <p:spPr>
            <a:xfrm>
              <a:off x="6029916" y="1645000"/>
              <a:ext cx="2633700" cy="10158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 b="1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Name: ________________</a:t>
              </a:r>
              <a:endParaRPr sz="9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9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Google Shape;830;p55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In dieser Lektion werden Sie...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Ihr Verständnis von </a:t>
            </a:r>
            <a:r>
              <a:rPr lang="en-GB"/>
              <a:t>while-Schleifen </a:t>
            </a:r>
            <a:r>
              <a:rPr lang="en-GB"/>
              <a:t>weiterentwickelt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Gelernt, wie man eine Trace-Tabelle verwendet, um den Code durchzugehen und Fehler zu erkennen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31" name="Google Shape;831;p55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Nächste Lektion</a:t>
            </a:r>
            <a:endParaRPr/>
          </a:p>
        </p:txBody>
      </p:sp>
      <p:sp>
        <p:nvSpPr>
          <p:cNvPr id="832" name="Google Shape;832;p55"/>
          <p:cNvSpPr txBox="1"/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'#'</a:t>
            </a:fld>
            <a:endParaRPr/>
          </a:p>
        </p:txBody>
      </p:sp>
      <p:sp>
        <p:nvSpPr>
          <p:cNvPr id="833" name="Google Shape;833;p55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In der nächsten Lektion werden Sie...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Lernen Sie </a:t>
            </a:r>
            <a:r>
              <a:rPr lang="en-GB"/>
              <a:t>for-Schleifen </a:t>
            </a:r>
            <a:r>
              <a:rPr lang="en-GB"/>
              <a:t>kennen </a:t>
            </a:r>
            <a:r>
              <a:rPr lang="en-GB"/>
              <a:t>und vergleichen Sie sie mit </a:t>
            </a:r>
            <a:r>
              <a:rPr lang="en-GB"/>
              <a:t>while-Schleifen </a:t>
            </a:r>
            <a:endParaRPr/>
          </a:p>
        </p:txBody>
      </p:sp>
      <p:sp>
        <p:nvSpPr>
          <p:cNvPr id="834" name="Google Shape;834;p55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Zusammenfassung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9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F3296CD-A63C-4D4F-AAD6-347B6E792551}"/>
              </a:ext>
            </a:extLst>
          </p:cNvPr>
          <p:cNvSpPr txBox="1"/>
          <p:nvPr/>
        </p:nvSpPr>
        <p:spPr>
          <a:xfrm>
            <a:off x="289301" y="2779889"/>
            <a:ext cx="6222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noProof="1">
                <a:solidFill>
                  <a:srgbClr val="0F2B46"/>
                </a:solidFill>
                <a:latin typeface="Helvetica" pitchFamily="2" charset="0"/>
              </a:rPr>
              <a:t>Abonnieren Sie DeepL Pro, um dieses Dokument zu bearbeiten.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DA699B-AA79-2E42-83E3-ACBDD53F87D8}"/>
              </a:ext>
            </a:extLst>
          </p:cNvPr>
          <p:cNvSpPr txBox="1"/>
          <p:nvPr/>
        </p:nvSpPr>
        <p:spPr>
          <a:xfrm>
            <a:off x="289301" y="3241554"/>
            <a:ext cx="4887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noProof="1">
                <a:solidFill>
                  <a:srgbClr val="0F2B46"/>
                </a:solidFill>
                <a:latin typeface="Helvetica" pitchFamily="2" charset="0"/>
              </a:rPr>
              <a:t>Weitere Informationen finden Sie auf </a:t>
            </a:r>
            <a:r>
              <a:rPr lang="de-DE" noProof="1">
                <a:solidFill>
                  <a:srgbClr val="006494"/>
                </a:solidFill>
                <a:latin typeface="Helvetica" pitchFamily="2" charset="0"/>
                <a:hlinkClick r:id="R7c8846900518496d"/>
              </a:rPr>
              <a:t>www.DeepL.com/pro</a:t>
            </a:r>
            <a:r>
              <a:rPr lang="de-DE" noProof="1">
                <a:solidFill>
                  <a:srgbClr val="0F2B46"/>
                </a:solidFill>
                <a:latin typeface="Helvetica" pitchFamily="2" charset="0"/>
              </a:rPr>
              <a:t/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465485-E747-EF46-84F2-5C5CB0F90C9B}"/>
              </a:ext>
            </a:extLst>
          </p:cNvPr>
          <p:cNvPicPr>
            <a:picLocks noChangeAspect="1"/>
          </p:cNvPicPr>
          <p:nvPr/>
        </p:nvPicPr>
        <p:blipFill>
          <a:blip r:embed="R07860b49e74847e7"/>
          <a:stretch>
            <a:fillRect/>
          </a:stretch>
        </p:blipFill>
        <p:spPr>
          <a:xfrm>
            <a:off x="400512" y="1215557"/>
            <a:ext cx="26162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364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156" name="Google Shape;156;p16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157" name="Google Shape;157;p16"/>
          <p:cNvSpPr txBox="1"/>
          <p:nvPr/>
        </p:nvSpPr>
        <p:spPr>
          <a:xfrm>
            <a:off x="310900" y="1289300"/>
            <a:ext cx="28800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58" name="Google Shape;158;p16"/>
          <p:cNvSpPr/>
          <p:nvPr/>
        </p:nvSpPr>
        <p:spPr>
          <a:xfrm>
            <a:off x="770800" y="1851500"/>
            <a:ext cx="19602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1" name="Google Shape;161;p16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62" name="Google Shape;162;p16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3" name="Google Shape;163;p16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64" name="Google Shape;164;p16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65" name="Google Shape;165;p16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Subtrahiere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1 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von dem Wert, den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count 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hält</a:t>
            </a:r>
            <a:endParaRPr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166" name="Google Shape;166;p16"/>
          <p:cNvCxnSpPr>
            <a:endCxn id="167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68" name="Google Shape;168;p16"/>
          <p:cNvCxnSpPr>
            <a:stCxn id="169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0" name="Google Shape;170;p16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2" name="Google Shape;172;p16"/>
          <p:cNvCxnSpPr>
            <a:stCxn id="171" idx="2"/>
            <a:endCxn id="170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3" name="Google Shape;173;p16"/>
          <p:cNvCxnSpPr>
            <a:stCxn id="167" idx="4"/>
            <a:endCxn id="171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7" name="Google Shape;167;p16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4" name="Google Shape;174;p16"/>
          <p:cNvCxnSpPr>
            <a:stCxn id="175" idx="2"/>
            <a:endCxn id="167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76" name="Google Shape;176;p16"/>
          <p:cNvCxnSpPr>
            <a:stCxn id="171" idx="3"/>
            <a:endCxn id="177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75" name="Google Shape;175;p16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0" name="Google Shape;180;p16"/>
          <p:cNvCxnSpPr>
            <a:stCxn id="177" idx="2"/>
            <a:endCxn id="178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81" name="Google Shape;181;p16"/>
          <p:cNvCxnSpPr>
            <a:stCxn id="170" idx="4"/>
            <a:endCxn id="179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69" name="Google Shape;169;p16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2" name="Google Shape;182;p16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188" name="Google Shape;188;p17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189" name="Google Shape;189;p17"/>
          <p:cNvSpPr txBox="1"/>
          <p:nvPr/>
        </p:nvSpPr>
        <p:spPr>
          <a:xfrm>
            <a:off x="310900" y="1289300"/>
            <a:ext cx="28800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90" name="Google Shape;190;p17"/>
          <p:cNvSpPr/>
          <p:nvPr/>
        </p:nvSpPr>
        <p:spPr>
          <a:xfrm>
            <a:off x="784950" y="2100000"/>
            <a:ext cx="14223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7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93" name="Google Shape;193;p17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94" name="Google Shape;194;p17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95" name="Google Shape;195;p17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Ausgabe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96" name="Google Shape;196;p17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97" name="Google Shape;197;p17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Anzeige des Wertes von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198" name="Google Shape;198;p17"/>
          <p:cNvCxnSpPr>
            <a:endCxn id="199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200" name="Google Shape;200;p17"/>
          <p:cNvCxnSpPr>
            <a:stCxn id="201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2" name="Google Shape;202;p17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04" name="Google Shape;204;p17"/>
          <p:cNvCxnSpPr>
            <a:stCxn id="203" idx="2"/>
            <a:endCxn id="202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5" name="Google Shape;205;p17"/>
          <p:cNvCxnSpPr>
            <a:stCxn id="199" idx="4"/>
            <a:endCxn id="203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9" name="Google Shape;199;p17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06" name="Google Shape;206;p17"/>
          <p:cNvCxnSpPr>
            <a:stCxn id="207" idx="2"/>
            <a:endCxn id="199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208" name="Google Shape;208;p17"/>
          <p:cNvCxnSpPr>
            <a:stCxn id="203" idx="3"/>
            <a:endCxn id="209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207" name="Google Shape;207;p17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12" name="Google Shape;212;p17"/>
          <p:cNvCxnSpPr>
            <a:stCxn id="209" idx="2"/>
            <a:endCxn id="210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213" name="Google Shape;213;p17"/>
          <p:cNvCxnSpPr>
            <a:stCxn id="202" idx="4"/>
            <a:endCxn id="211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201" name="Google Shape;201;p17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14" name="Google Shape;214;p17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220" name="Google Shape;220;p18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221" name="Google Shape;221;p18"/>
          <p:cNvSpPr txBox="1"/>
          <p:nvPr/>
        </p:nvSpPr>
        <p:spPr>
          <a:xfrm>
            <a:off x="310900" y="1289300"/>
            <a:ext cx="29223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22" name="Google Shape;222;p18"/>
          <p:cNvSpPr/>
          <p:nvPr/>
        </p:nvSpPr>
        <p:spPr>
          <a:xfrm>
            <a:off x="395275" y="1615500"/>
            <a:ext cx="19602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8"/>
          <p:cNvSpPr/>
          <p:nvPr/>
        </p:nvSpPr>
        <p:spPr>
          <a:xfrm>
            <a:off x="2397891" y="1631255"/>
            <a:ext cx="432000" cy="2232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4400" rIns="0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Roboto Mono"/>
                <a:ea typeface="Roboto Mono"/>
                <a:cs typeface="Roboto Mono"/>
                <a:sym typeface="Roboto Mono"/>
              </a:rPr>
              <a:t>Wahr</a:t>
            </a:r>
            <a:endParaRPr sz="10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24" name="Google Shape;224;p18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225" name="Google Shape;225;p18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26" name="Google Shape;226;p18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27" name="Google Shape;227;p18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28" name="Google Shape;228;p18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29" name="Google Shape;229;p18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30" name="Google Shape;230;p18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Prüfen, ob die Bedingung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wahr ist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31" name="Google Shape;231;p18"/>
          <p:cNvCxnSpPr>
            <a:endCxn id="232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233" name="Google Shape;233;p18"/>
          <p:cNvCxnSpPr>
            <a:stCxn id="234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5" name="Google Shape;235;p18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8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7" name="Google Shape;237;p18"/>
          <p:cNvCxnSpPr>
            <a:stCxn id="236" idx="2"/>
            <a:endCxn id="235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8" name="Google Shape;238;p18"/>
          <p:cNvCxnSpPr>
            <a:stCxn id="232" idx="4"/>
            <a:endCxn id="236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2" name="Google Shape;232;p18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9" name="Google Shape;239;p18"/>
          <p:cNvCxnSpPr>
            <a:stCxn id="240" idx="2"/>
            <a:endCxn id="232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241" name="Google Shape;241;p18"/>
          <p:cNvCxnSpPr>
            <a:stCxn id="236" idx="3"/>
            <a:endCxn id="242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240" name="Google Shape;240;p18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45" name="Google Shape;245;p18"/>
          <p:cNvCxnSpPr>
            <a:stCxn id="242" idx="2"/>
            <a:endCxn id="243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246" name="Google Shape;246;p18"/>
          <p:cNvCxnSpPr>
            <a:stCxn id="235" idx="4"/>
            <a:endCxn id="244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234" name="Google Shape;234;p18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47" name="Google Shape;247;p18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9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253" name="Google Shape;253;p19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254" name="Google Shape;254;p19"/>
          <p:cNvSpPr txBox="1"/>
          <p:nvPr/>
        </p:nvSpPr>
        <p:spPr>
          <a:xfrm>
            <a:off x="310900" y="1289300"/>
            <a:ext cx="28800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55" name="Google Shape;255;p19"/>
          <p:cNvSpPr/>
          <p:nvPr/>
        </p:nvSpPr>
        <p:spPr>
          <a:xfrm>
            <a:off x="770800" y="1851500"/>
            <a:ext cx="19602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9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257" name="Google Shape;257;p19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58" name="Google Shape;258;p19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59" name="Google Shape;259;p19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60" name="Google Shape;260;p19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61" name="Google Shape;261;p19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62" name="Google Shape;262;p19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Subtrahiere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 </a:t>
            </a: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von dem Wert, den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</a:t>
            </a: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hält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63" name="Google Shape;263;p19"/>
          <p:cNvCxnSpPr>
            <a:endCxn id="264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265" name="Google Shape;265;p19"/>
          <p:cNvCxnSpPr>
            <a:stCxn id="266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7" name="Google Shape;267;p19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9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69" name="Google Shape;269;p19"/>
          <p:cNvCxnSpPr>
            <a:stCxn id="268" idx="2"/>
            <a:endCxn id="267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0" name="Google Shape;270;p19"/>
          <p:cNvCxnSpPr>
            <a:stCxn id="264" idx="4"/>
            <a:endCxn id="268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4" name="Google Shape;264;p19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71" name="Google Shape;271;p19"/>
          <p:cNvCxnSpPr>
            <a:stCxn id="272" idx="2"/>
            <a:endCxn id="264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273" name="Google Shape;273;p19"/>
          <p:cNvCxnSpPr>
            <a:stCxn id="268" idx="3"/>
            <a:endCxn id="274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272" name="Google Shape;272;p19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9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77" name="Google Shape;277;p19"/>
          <p:cNvCxnSpPr>
            <a:stCxn id="274" idx="2"/>
            <a:endCxn id="275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278" name="Google Shape;278;p19"/>
          <p:cNvCxnSpPr>
            <a:stCxn id="267" idx="4"/>
            <a:endCxn id="276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266" name="Google Shape;266;p19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79" name="Google Shape;279;p19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0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die Ausgabe? Komplettlösung</a:t>
            </a:r>
            <a:endParaRPr/>
          </a:p>
        </p:txBody>
      </p:sp>
      <p:sp>
        <p:nvSpPr>
          <p:cNvPr id="285" name="Google Shape;285;p20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sp>
        <p:nvSpPr>
          <p:cNvPr id="286" name="Google Shape;286;p20"/>
          <p:cNvSpPr txBox="1"/>
          <p:nvPr/>
        </p:nvSpPr>
        <p:spPr>
          <a:xfrm>
            <a:off x="310900" y="1289300"/>
            <a:ext cx="28800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Anzahl = 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count !=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Anzahl = Anzahl - 1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print("Heben Sie ab!")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7" name="Google Shape;287;p20"/>
          <p:cNvSpPr/>
          <p:nvPr/>
        </p:nvSpPr>
        <p:spPr>
          <a:xfrm>
            <a:off x="799100" y="2105225"/>
            <a:ext cx="1422300" cy="254700"/>
          </a:xfrm>
          <a:prstGeom prst="rect">
            <a:avLst/>
          </a:prstGeom>
          <a:solidFill>
            <a:srgbClr val="5B5BA5">
              <a:alpha val="301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0"/>
          <p:cNvSpPr txBox="1"/>
          <p:nvPr/>
        </p:nvSpPr>
        <p:spPr>
          <a:xfrm>
            <a:off x="54103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zählen</a:t>
            </a:r>
            <a:endParaRPr/>
          </a:p>
        </p:txBody>
      </p:sp>
      <p:sp>
        <p:nvSpPr>
          <p:cNvPr id="289" name="Google Shape;289;p20"/>
          <p:cNvSpPr/>
          <p:nvPr/>
        </p:nvSpPr>
        <p:spPr>
          <a:xfrm>
            <a:off x="6883900" y="1696765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90" name="Google Shape;290;p20"/>
          <p:cNvSpPr txBox="1"/>
          <p:nvPr/>
        </p:nvSpPr>
        <p:spPr>
          <a:xfrm>
            <a:off x="54103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91" name="Google Shape;291;p20"/>
          <p:cNvSpPr txBox="1"/>
          <p:nvPr/>
        </p:nvSpPr>
        <p:spPr>
          <a:xfrm>
            <a:off x="5410375" y="3629750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92" name="Google Shape;292;p20"/>
          <p:cNvSpPr txBox="1"/>
          <p:nvPr/>
        </p:nvSpPr>
        <p:spPr>
          <a:xfrm>
            <a:off x="5410300" y="32205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93" name="Google Shape;293;p20"/>
          <p:cNvSpPr txBox="1"/>
          <p:nvPr/>
        </p:nvSpPr>
        <p:spPr>
          <a:xfrm>
            <a:off x="5410300" y="214082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94" name="Google Shape;294;p20"/>
          <p:cNvSpPr txBox="1"/>
          <p:nvPr/>
        </p:nvSpPr>
        <p:spPr>
          <a:xfrm>
            <a:off x="5410375" y="2534138"/>
            <a:ext cx="35649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"/>
                <a:ea typeface="Quicksand"/>
                <a:cs typeface="Quicksand"/>
                <a:sym typeface="Quicksand"/>
              </a:rPr>
              <a:t>Anzeige des Wertes von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95" name="Google Shape;295;p20"/>
          <p:cNvCxnSpPr>
            <a:endCxn id="296" idx="6"/>
          </p:cNvCxnSpPr>
          <p:nvPr/>
        </p:nvCxnSpPr>
        <p:spPr>
          <a:xfrm rot="5400000" flipH="1">
            <a:off x="3811018" y="2162611"/>
            <a:ext cx="1088700" cy="656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297" name="Google Shape;297;p20"/>
          <p:cNvCxnSpPr>
            <a:stCxn id="298" idx="2"/>
          </p:cNvCxnSpPr>
          <p:nvPr/>
        </p:nvCxnSpPr>
        <p:spPr>
          <a:xfrm rot="-5400000" flipH="1">
            <a:off x="4446001" y="2804608"/>
            <a:ext cx="186000" cy="289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9" name="Google Shape;299;p20"/>
          <p:cNvSpPr/>
          <p:nvPr/>
        </p:nvSpPr>
        <p:spPr>
          <a:xfrm>
            <a:off x="3991168" y="2716104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0"/>
          <p:cNvSpPr/>
          <p:nvPr/>
        </p:nvSpPr>
        <p:spPr>
          <a:xfrm>
            <a:off x="3890693" y="1993393"/>
            <a:ext cx="236950" cy="181225"/>
          </a:xfrm>
          <a:prstGeom prst="flowChartDecision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01" name="Google Shape;301;p20"/>
          <p:cNvCxnSpPr>
            <a:stCxn id="300" idx="2"/>
            <a:endCxn id="299" idx="0"/>
          </p:cNvCxnSpPr>
          <p:nvPr/>
        </p:nvCxnSpPr>
        <p:spPr>
          <a:xfrm rot="-5400000" flipH="1">
            <a:off x="3738718" y="2445068"/>
            <a:ext cx="541500" cy="600"/>
          </a:xfrm>
          <a:prstGeom prst="curved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2" name="Google Shape;302;p20"/>
          <p:cNvCxnSpPr>
            <a:stCxn id="296" idx="4"/>
            <a:endCxn id="300" idx="0"/>
          </p:cNvCxnSpPr>
          <p:nvPr/>
        </p:nvCxnSpPr>
        <p:spPr>
          <a:xfrm rot="-5400000" flipH="1">
            <a:off x="3995068" y="1978561"/>
            <a:ext cx="28800" cy="600"/>
          </a:xfrm>
          <a:prstGeom prst="curvedConnector3">
            <a:avLst>
              <a:gd name="adj1" fmla="val 5023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6" name="Google Shape;296;p20"/>
          <p:cNvSpPr/>
          <p:nvPr/>
        </p:nvSpPr>
        <p:spPr>
          <a:xfrm>
            <a:off x="3991168" y="1928461"/>
            <a:ext cx="36000" cy="36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03" name="Google Shape;303;p20"/>
          <p:cNvCxnSpPr>
            <a:stCxn id="304" idx="2"/>
            <a:endCxn id="296" idx="0"/>
          </p:cNvCxnSpPr>
          <p:nvPr/>
        </p:nvCxnSpPr>
        <p:spPr>
          <a:xfrm rot="5400000">
            <a:off x="3941351" y="1859398"/>
            <a:ext cx="136800" cy="1200"/>
          </a:xfrm>
          <a:prstGeom prst="curvedConnector3">
            <a:avLst>
              <a:gd name="adj1" fmla="val 5002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305" name="Google Shape;305;p20"/>
          <p:cNvCxnSpPr>
            <a:stCxn id="300" idx="3"/>
            <a:endCxn id="306" idx="0"/>
          </p:cNvCxnSpPr>
          <p:nvPr/>
        </p:nvCxnSpPr>
        <p:spPr>
          <a:xfrm>
            <a:off x="4127643" y="2084006"/>
            <a:ext cx="266700" cy="191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304" name="Google Shape;304;p20"/>
          <p:cNvSpPr/>
          <p:nvPr/>
        </p:nvSpPr>
        <p:spPr>
          <a:xfrm>
            <a:off x="3891851" y="169409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4275751" y="2275281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0"/>
          <p:cNvSpPr/>
          <p:nvPr/>
        </p:nvSpPr>
        <p:spPr>
          <a:xfrm>
            <a:off x="4275751" y="2530258"/>
            <a:ext cx="237000" cy="975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0"/>
          <p:cNvSpPr/>
          <p:nvPr/>
        </p:nvSpPr>
        <p:spPr>
          <a:xfrm>
            <a:off x="3894751" y="2933103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09" name="Google Shape;309;p20"/>
          <p:cNvCxnSpPr>
            <a:stCxn id="306" idx="2"/>
            <a:endCxn id="307" idx="0"/>
          </p:cNvCxnSpPr>
          <p:nvPr/>
        </p:nvCxnSpPr>
        <p:spPr>
          <a:xfrm rot="-5400000" flipH="1">
            <a:off x="4315801" y="2451231"/>
            <a:ext cx="157500" cy="600"/>
          </a:xfrm>
          <a:prstGeom prst="curvedConnector3">
            <a:avLst>
              <a:gd name="adj1" fmla="val 4999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310" name="Google Shape;310;p20"/>
          <p:cNvCxnSpPr>
            <a:stCxn id="299" idx="4"/>
            <a:endCxn id="308" idx="0"/>
          </p:cNvCxnSpPr>
          <p:nvPr/>
        </p:nvCxnSpPr>
        <p:spPr>
          <a:xfrm rot="-5400000" flipH="1">
            <a:off x="3920818" y="2840454"/>
            <a:ext cx="180900" cy="4200"/>
          </a:xfrm>
          <a:prstGeom prst="curvedConnector3">
            <a:avLst>
              <a:gd name="adj1" fmla="val 5002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298" name="Google Shape;298;p20"/>
          <p:cNvSpPr/>
          <p:nvPr/>
        </p:nvSpPr>
        <p:spPr>
          <a:xfrm>
            <a:off x="4275751" y="2758858"/>
            <a:ext cx="237000" cy="97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11" name="Google Shape;311;p20"/>
          <p:cNvCxnSpPr/>
          <p:nvPr/>
        </p:nvCxnSpPr>
        <p:spPr>
          <a:xfrm rot="-5400000" flipH="1">
            <a:off x="4331700" y="2695025"/>
            <a:ext cx="126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PF Curriculum Slides">
  <a:themeElements>
    <a:clrScheme name="Simple Light">
      <a:dk1>
        <a:srgbClr val="000000"/>
      </a:dk1>
      <a:lt1>
        <a:srgbClr val="FFFFFF"/>
      </a:lt1>
      <a:dk2>
        <a:srgbClr val="F7F6FB"/>
      </a:dk2>
      <a:lt2>
        <a:srgbClr val="F2FCFC"/>
      </a:lt2>
      <a:accent1>
        <a:srgbClr val="F1FAFF"/>
      </a:accent1>
      <a:accent2>
        <a:srgbClr val="FFF8F3"/>
      </a:accent2>
      <a:accent3>
        <a:srgbClr val="FFFEF2"/>
      </a:accent3>
      <a:accent4>
        <a:srgbClr val="F5FBF5"/>
      </a:accent4>
      <a:accent5>
        <a:srgbClr val="F5FBF5"/>
      </a:accent5>
      <a:accent6>
        <a:srgbClr val="CD2355"/>
      </a:accent6>
      <a:hlink>
        <a:srgbClr val="0000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